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9" r:id="rId3"/>
    <p:sldId id="260" r:id="rId4"/>
    <p:sldId id="268" r:id="rId5"/>
    <p:sldId id="261" r:id="rId6"/>
    <p:sldId id="262" r:id="rId7"/>
    <p:sldId id="263" r:id="rId8"/>
    <p:sldId id="265" r:id="rId9"/>
    <p:sldId id="264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39" autoAdjust="0"/>
    <p:restoredTop sz="94669"/>
  </p:normalViewPr>
  <p:slideViewPr>
    <p:cSldViewPr snapToGrid="0" snapToObjects="1">
      <p:cViewPr varScale="1">
        <p:scale>
          <a:sx n="114" d="100"/>
          <a:sy n="114" d="100"/>
        </p:scale>
        <p:origin x="72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246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319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7945384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137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093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3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7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83818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27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30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20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1C8DF14-F2EA-AA47-9999-14C2C297F02C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347BCB2-1FB5-B645-822C-579A710F0D5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541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72497-E683-F743-95A3-3CFEE9381C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Welcome to </a:t>
            </a:r>
            <a:br>
              <a:rPr lang="en-US" dirty="0"/>
            </a:br>
            <a:r>
              <a:rPr lang="en-US" dirty="0"/>
              <a:t>St. Andrew’s class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2A1B2D-E434-9A49-93EF-8981F877B53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standrew@st-bartholomewsrc-pri.kent.sch.uk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240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AAA1F-BFFB-B449-A035-4997B871D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A1F120-3546-6E41-AFCB-0E2E246E9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208315"/>
            <a:ext cx="10178322" cy="467127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My name is Miss Evans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This is my third year at St Bartholomew’s and this will be my third year teaching Year 5 but my eighth year of teaching overall.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 started teaching after completing my Primary Education training at university and I have previously taught in Years 2, 3 and 4 in a school in Dartford.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I am very excited to teach this class and can’t wait to get to know the children and their families! </a:t>
            </a:r>
          </a:p>
        </p:txBody>
      </p:sp>
    </p:spTree>
    <p:extLst>
      <p:ext uri="{BB962C8B-B14F-4D97-AF65-F5344CB8AC3E}">
        <p14:creationId xmlns:p14="http://schemas.microsoft.com/office/powerpoint/2010/main" val="657254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028F5A-3D60-4EDE-ADD0-5A0DA02772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195" y="57136"/>
            <a:ext cx="9731609" cy="6743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132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F01919-D2FB-463D-A0D9-D10E48A49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176" y="487090"/>
            <a:ext cx="11562188" cy="565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94F5B-19C4-5640-ACD7-8AA15731F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27958"/>
          </a:xfrm>
        </p:spPr>
        <p:txBody>
          <a:bodyPr>
            <a:normAutofit fontScale="90000"/>
          </a:bodyPr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669DD7-BFA6-D446-B4F5-0AFB92525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957942"/>
            <a:ext cx="8334375" cy="58238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Homework will be set on a Friday and due in the following Wednesday (unless stated otherwise)</a:t>
            </a:r>
          </a:p>
          <a:p>
            <a:r>
              <a:rPr lang="en-US" dirty="0"/>
              <a:t>It will consist of three main pieces- literacy, </a:t>
            </a:r>
            <a:r>
              <a:rPr lang="en-US" dirty="0" err="1"/>
              <a:t>maths</a:t>
            </a:r>
            <a:r>
              <a:rPr lang="en-US" dirty="0"/>
              <a:t> and one other subject (RE, History, Geography etc.)</a:t>
            </a:r>
          </a:p>
          <a:p>
            <a:r>
              <a:rPr lang="en-US" dirty="0"/>
              <a:t>History/Geography/RE homework will often be used the following week in a lesson </a:t>
            </a:r>
          </a:p>
          <a:p>
            <a:r>
              <a:rPr lang="en-US" dirty="0"/>
              <a:t>The instructions for homework will be printed but are also available on the school website</a:t>
            </a:r>
          </a:p>
          <a:p>
            <a:r>
              <a:rPr lang="en-GB" dirty="0"/>
              <a:t>Children will be given a paper folder at the beginning of the year to take their homework home. This folder does not need to be handed back in each week- children will place just their homework sheets into the homework box in the classroom. </a:t>
            </a:r>
            <a:endParaRPr lang="en-US" dirty="0"/>
          </a:p>
          <a:p>
            <a:r>
              <a:rPr lang="en-US" dirty="0" err="1"/>
              <a:t>Maths</a:t>
            </a:r>
            <a:r>
              <a:rPr lang="en-US" dirty="0"/>
              <a:t> will predominantly be set on </a:t>
            </a:r>
            <a:r>
              <a:rPr lang="en-US" dirty="0" err="1"/>
              <a:t>MyMaths</a:t>
            </a:r>
            <a:endParaRPr lang="en-US" dirty="0"/>
          </a:p>
          <a:p>
            <a:r>
              <a:rPr lang="en-US" dirty="0"/>
              <a:t>Spellings will also be set on a Friday and will be tested on the following Friday.  A short activity will usually accompany the spellings- either printed or set on </a:t>
            </a:r>
            <a:r>
              <a:rPr lang="en-US" dirty="0" err="1"/>
              <a:t>EdShed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509406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08515-CC95-EC4E-BBFD-AFCBE8A62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15044"/>
          </a:xfrm>
        </p:spPr>
        <p:txBody>
          <a:bodyPr/>
          <a:lstStyle/>
          <a:p>
            <a:r>
              <a:rPr lang="en-US" dirty="0"/>
              <a:t>Homework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243937-B32A-AD4E-B5B3-E11060ACF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97429"/>
            <a:ext cx="10178322" cy="5403396"/>
          </a:xfrm>
        </p:spPr>
        <p:txBody>
          <a:bodyPr>
            <a:normAutofit/>
          </a:bodyPr>
          <a:lstStyle/>
          <a:p>
            <a:r>
              <a:rPr lang="en-US" sz="2400" dirty="0"/>
              <a:t>Please encourage children to read at home- they are more than welcome to take a book home from our class book corner, just please make sure it’s returned when finished. </a:t>
            </a:r>
          </a:p>
          <a:p>
            <a:r>
              <a:rPr lang="en-US" sz="2400" dirty="0"/>
              <a:t>As children are now free readers, they will not have a set reading day however I will endeavor to listen to each child regularly </a:t>
            </a:r>
          </a:p>
          <a:p>
            <a:r>
              <a:rPr lang="en-US" sz="2400" dirty="0"/>
              <a:t>Children completed their Multiplication Check in Year 4 last year however it is important for children to practice their </a:t>
            </a:r>
            <a:r>
              <a:rPr lang="en-US" sz="2400" dirty="0" err="1"/>
              <a:t>timestables</a:t>
            </a:r>
            <a:r>
              <a:rPr lang="en-US" sz="2400" dirty="0"/>
              <a:t> to ensure they can still rapidly recall these facts to aid them with Year 5 </a:t>
            </a:r>
            <a:r>
              <a:rPr lang="en-US" sz="2400" dirty="0" err="1"/>
              <a:t>Maths</a:t>
            </a:r>
            <a:r>
              <a:rPr lang="en-US" sz="2400" dirty="0"/>
              <a:t>. Please encourage the use of Times Tables Rock Stars at home. </a:t>
            </a:r>
          </a:p>
          <a:p>
            <a:r>
              <a:rPr lang="en-US" sz="2400" dirty="0"/>
              <a:t>All log ins were given at the start of the year.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64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914FA-8D61-5745-862E-28DBF7F18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Classroom ethos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1C597-0197-C146-9A9D-914C4285F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97429"/>
            <a:ext cx="10178322" cy="5542038"/>
          </a:xfrm>
        </p:spPr>
        <p:txBody>
          <a:bodyPr>
            <a:normAutofit/>
          </a:bodyPr>
          <a:lstStyle/>
          <a:p>
            <a:r>
              <a:rPr lang="en-US" dirty="0"/>
              <a:t>I always try to foster a calm and positive classroom environment where children enjoy their time at school and feel comfortable to take risks and challenge themselves</a:t>
            </a:r>
          </a:p>
          <a:p>
            <a:r>
              <a:rPr lang="en-US" dirty="0"/>
              <a:t>I set these boundaries and expectations at the beginning of the year and as a class, we spend time practicing these routines and expectations. This will allow us to have a happy and successful year together</a:t>
            </a:r>
          </a:p>
          <a:p>
            <a:r>
              <a:rPr lang="en-US" dirty="0"/>
              <a:t>Children are rewarded for caring for and respecting each other, as well as working hard, aiming high and successfully completing their work</a:t>
            </a:r>
          </a:p>
          <a:p>
            <a:r>
              <a:rPr lang="en-US" dirty="0"/>
              <a:t>Children will receive house points for these values, as well as using our Good to be Green system to win a gold card or golden tickets</a:t>
            </a:r>
          </a:p>
          <a:p>
            <a:r>
              <a:rPr lang="en-US" dirty="0"/>
              <a:t>If a child isn’t showing the correct behaviours in school, we follow this structure:</a:t>
            </a:r>
          </a:p>
          <a:p>
            <a:pPr lvl="1"/>
            <a:r>
              <a:rPr lang="en-US" dirty="0"/>
              <a:t>verbal warning</a:t>
            </a:r>
          </a:p>
          <a:p>
            <a:pPr lvl="1"/>
            <a:r>
              <a:rPr lang="en-US" dirty="0"/>
              <a:t>blue warning card</a:t>
            </a:r>
          </a:p>
          <a:p>
            <a:pPr lvl="1"/>
            <a:r>
              <a:rPr lang="en-US" dirty="0"/>
              <a:t>yellow warning card (miss break/part of lunch)</a:t>
            </a:r>
          </a:p>
          <a:p>
            <a:pPr lvl="1"/>
            <a:r>
              <a:rPr lang="en-US" dirty="0"/>
              <a:t>red card (go to headteacher’s office and a call home)- this is only given serious or extreme situations</a:t>
            </a:r>
          </a:p>
        </p:txBody>
      </p:sp>
    </p:spTree>
    <p:extLst>
      <p:ext uri="{BB962C8B-B14F-4D97-AF65-F5344CB8AC3E}">
        <p14:creationId xmlns:p14="http://schemas.microsoft.com/office/powerpoint/2010/main" val="2968918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E22B1-FE65-314D-BC80-DF58DA81C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853748"/>
          </a:xfrm>
        </p:spPr>
        <p:txBody>
          <a:bodyPr/>
          <a:lstStyle/>
          <a:p>
            <a:r>
              <a:rPr lang="en-US" dirty="0"/>
              <a:t>Social media and phones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69BE5A4-EB0A-8F42-8AE5-61A50AEB4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830" y="1236133"/>
            <a:ext cx="7686339" cy="464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5A9633-5597-444C-8B4C-5996EBC41556}"/>
              </a:ext>
            </a:extLst>
          </p:cNvPr>
          <p:cNvSpPr txBox="1"/>
          <p:nvPr/>
        </p:nvSpPr>
        <p:spPr>
          <a:xfrm>
            <a:off x="2488807" y="6055939"/>
            <a:ext cx="10043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Any issues outside of school on social media should be dealt with at home</a:t>
            </a:r>
          </a:p>
        </p:txBody>
      </p:sp>
    </p:spTree>
    <p:extLst>
      <p:ext uri="{BB962C8B-B14F-4D97-AF65-F5344CB8AC3E}">
        <p14:creationId xmlns:p14="http://schemas.microsoft.com/office/powerpoint/2010/main" val="1950769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A7AC3-EE05-DA4B-A945-48FB19791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733183"/>
          </a:xfrm>
        </p:spPr>
        <p:txBody>
          <a:bodyPr>
            <a:normAutofit fontScale="90000"/>
          </a:bodyPr>
          <a:lstStyle/>
          <a:p>
            <a:r>
              <a:rPr lang="en-US" dirty="0"/>
              <a:t>Reminders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6DC35-DC77-6B4C-BBA5-2DB40DD2E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1115569"/>
            <a:ext cx="10178322" cy="5360046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Children in Year 5 are allowed to walk home once written (email) confirmation</a:t>
            </a:r>
          </a:p>
          <a:p>
            <a:r>
              <a:rPr lang="en-US" sz="2800" dirty="0"/>
              <a:t>If a child walks home, they are allowed to bring in a mobile phone which is then locked away in class during the day</a:t>
            </a:r>
          </a:p>
          <a:p>
            <a:r>
              <a:rPr lang="en-US" sz="2800" dirty="0"/>
              <a:t>Please ensure all uniform is clearly labelled</a:t>
            </a:r>
          </a:p>
          <a:p>
            <a:r>
              <a:rPr lang="en-US" sz="2800" dirty="0"/>
              <a:t>Please ensure the correct royal blue PE kit is worn on PE days (Tuesday) </a:t>
            </a:r>
          </a:p>
          <a:p>
            <a:r>
              <a:rPr lang="en-US" sz="2800" dirty="0"/>
              <a:t>Small stud earrings are allowed but should be removed on PE day</a:t>
            </a:r>
          </a:p>
          <a:p>
            <a:r>
              <a:rPr lang="en-US" sz="2800" dirty="0"/>
              <a:t>Small, inexpensive watches are allowed (no smart watches)</a:t>
            </a:r>
          </a:p>
          <a:p>
            <a:r>
              <a:rPr lang="en-US" sz="2800" dirty="0"/>
              <a:t>No make up or nail varnish allowed </a:t>
            </a:r>
          </a:p>
          <a:p>
            <a:r>
              <a:rPr lang="en-US" sz="2800" dirty="0"/>
              <a:t>We are a nut free school so please make sure pack lunches are free from any nut or nut-containing products</a:t>
            </a:r>
          </a:p>
        </p:txBody>
      </p:sp>
    </p:spTree>
    <p:extLst>
      <p:ext uri="{BB962C8B-B14F-4D97-AF65-F5344CB8AC3E}">
        <p14:creationId xmlns:p14="http://schemas.microsoft.com/office/powerpoint/2010/main" val="18757829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9EAC9-2DED-924E-9441-759CFB136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30789" y="2586742"/>
            <a:ext cx="7930422" cy="842258"/>
          </a:xfrm>
        </p:spPr>
        <p:txBody>
          <a:bodyPr/>
          <a:lstStyle/>
          <a:p>
            <a:r>
              <a:rPr lang="en-US" dirty="0"/>
              <a:t>Are there 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888878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6978E-0B8D-1143-A41C-1E9420C92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C78F39-1436-B245-BA5D-0B222F3F6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Thank you very much for coming!</a:t>
            </a:r>
          </a:p>
          <a:p>
            <a:r>
              <a:rPr lang="en-US" sz="3600" dirty="0"/>
              <a:t>Please speak to me at the end of the day, email the class email or use the children’s planners if you need to let me know anything.</a:t>
            </a:r>
          </a:p>
          <a:p>
            <a:r>
              <a:rPr lang="en-US" sz="3200" dirty="0" err="1"/>
              <a:t>standrew@st-bartholomewsrc-pri.kent.sch.uk</a:t>
            </a:r>
            <a:r>
              <a:rPr lang="en-US" sz="3600" dirty="0"/>
              <a:t> 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C14293F3-7191-B548-8531-6C7F7F9B7C2D}"/>
              </a:ext>
            </a:extLst>
          </p:cNvPr>
          <p:cNvSpPr txBox="1">
            <a:spLocks/>
          </p:cNvSpPr>
          <p:nvPr/>
        </p:nvSpPr>
        <p:spPr>
          <a:xfrm>
            <a:off x="2215045" y="5979196"/>
            <a:ext cx="8045373" cy="7422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Gill Sans MT" panose="020B0502020104020203" pitchFamily="34" charset="0"/>
              <a:buChar char="–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10000"/>
              </a:lnSpc>
              <a:spcBef>
                <a:spcPts val="7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363820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730</Words>
  <Application>Microsoft Macintosh PowerPoint</Application>
  <PresentationFormat>Widescreen</PresentationFormat>
  <Paragraphs>49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Gill Sans MT</vt:lpstr>
      <vt:lpstr>Impact</vt:lpstr>
      <vt:lpstr>Badge</vt:lpstr>
      <vt:lpstr>Welcome to  St. Andrew’s class</vt:lpstr>
      <vt:lpstr>About me</vt:lpstr>
      <vt:lpstr>PowerPoint Presentation</vt:lpstr>
      <vt:lpstr>PowerPoint Presentation</vt:lpstr>
      <vt:lpstr>Homework</vt:lpstr>
      <vt:lpstr>Homework</vt:lpstr>
      <vt:lpstr>Classroom ethos</vt:lpstr>
      <vt:lpstr>Social media and phones</vt:lpstr>
      <vt:lpstr>Reminders</vt:lpstr>
      <vt:lpstr>Are there any 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St. Andrew’s class</dc:title>
  <dc:creator>isabel  evans</dc:creator>
  <cp:lastModifiedBy>GIOVANNA MCRAE</cp:lastModifiedBy>
  <cp:revision>12</cp:revision>
  <dcterms:created xsi:type="dcterms:W3CDTF">2024-09-12T15:59:30Z</dcterms:created>
  <dcterms:modified xsi:type="dcterms:W3CDTF">2026-09-22T15:20:29Z</dcterms:modified>
</cp:coreProperties>
</file>