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840" r:id="rId4"/>
  </p:sldMasterIdLst>
  <p:notesMasterIdLst>
    <p:notesMasterId r:id="rId20"/>
  </p:notesMasterIdLst>
  <p:handoutMasterIdLst>
    <p:handoutMasterId r:id="rId21"/>
  </p:handoutMasterIdLst>
  <p:sldIdLst>
    <p:sldId id="264" r:id="rId5"/>
    <p:sldId id="260" r:id="rId6"/>
    <p:sldId id="266" r:id="rId7"/>
    <p:sldId id="265" r:id="rId8"/>
    <p:sldId id="273" r:id="rId9"/>
    <p:sldId id="274" r:id="rId10"/>
    <p:sldId id="268" r:id="rId11"/>
    <p:sldId id="272" r:id="rId12"/>
    <p:sldId id="276" r:id="rId13"/>
    <p:sldId id="271" r:id="rId14"/>
    <p:sldId id="275" r:id="rId15"/>
    <p:sldId id="277" r:id="rId16"/>
    <p:sldId id="267" r:id="rId17"/>
    <p:sldId id="269" r:id="rId18"/>
    <p:sldId id="270"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82" y="67"/>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60" d="100"/>
          <a:sy n="60" d="100"/>
        </p:scale>
        <p:origin x="1642" y="4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CD5339C-519D-4230-BF0C-1BF09A2FE2D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E3982FE9-1227-454F-8FBE-5D49EEFEFD5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F93CD36-562E-4EEA-8B96-DB5FE3AB0DC1}" type="datetimeFigureOut">
              <a:rPr lang="en-US" smtClean="0"/>
              <a:t>9/18/2026</a:t>
            </a:fld>
            <a:endParaRPr lang="en-US" dirty="0"/>
          </a:p>
        </p:txBody>
      </p:sp>
      <p:sp>
        <p:nvSpPr>
          <p:cNvPr id="4" name="Footer Placeholder 3">
            <a:extLst>
              <a:ext uri="{FF2B5EF4-FFF2-40B4-BE49-F238E27FC236}">
                <a16:creationId xmlns:a16="http://schemas.microsoft.com/office/drawing/2014/main" id="{C2C515AC-387D-4DC2-8066-2F960E15110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CA55534-4B86-498E-A9D9-C98A3290DCE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D9C5148-8ED6-434E-BA59-EF48324382B2}" type="slidenum">
              <a:rPr lang="en-US" smtClean="0"/>
              <a:t>‹#›</a:t>
            </a:fld>
            <a:endParaRPr lang="en-US" dirty="0"/>
          </a:p>
        </p:txBody>
      </p:sp>
    </p:spTree>
    <p:extLst>
      <p:ext uri="{BB962C8B-B14F-4D97-AF65-F5344CB8AC3E}">
        <p14:creationId xmlns:p14="http://schemas.microsoft.com/office/powerpoint/2010/main" val="26389953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0FA4AB-31E7-4D1C-A552-BCF9442B3075}" type="datetimeFigureOut">
              <a:rPr lang="en-US" smtClean="0"/>
              <a:t>9/18/2026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D33291-C0D9-4415-AEC4-F67D377A5ADC}" type="slidenum">
              <a:rPr lang="en-US" smtClean="0"/>
              <a:t>‹#›</a:t>
            </a:fld>
            <a:endParaRPr lang="en-US" dirty="0"/>
          </a:p>
        </p:txBody>
      </p:sp>
    </p:spTree>
    <p:extLst>
      <p:ext uri="{BB962C8B-B14F-4D97-AF65-F5344CB8AC3E}">
        <p14:creationId xmlns:p14="http://schemas.microsoft.com/office/powerpoint/2010/main" val="429030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661507-A533-4F2E-B984-305D4E4F5CE4}" type="datetime1">
              <a:rPr lang="en-US" smtClean="0"/>
              <a:t>9/18/2026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1FBB71-6DE2-4937-8AEC-8B1AE0DB59CF}" type="datetime1">
              <a:rPr lang="en-US" smtClean="0"/>
              <a:t>9/18/2026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783ADD7-A3CC-46CA-B4EE-B20DC19C65C4}" type="datetime1">
              <a:rPr lang="en-US" smtClean="0"/>
              <a:t>9/18/2026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DC6B7653-8290-49FD-9716-A2C1CB6DA8FD}" type="datetime1">
              <a:rPr lang="en-US" smtClean="0"/>
              <a:t>9/18/2026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65FF2AA5-9729-4046-B4EA-C2E953FA8206}" type="datetime1">
              <a:rPr lang="en-US" smtClean="0"/>
              <a:t>9/18/2026</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E207096B-8B9A-4F98-8A4A-7B031A299951}" type="datetime1">
              <a:rPr lang="en-US" smtClean="0"/>
              <a:t>9/18/2026</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8858B70-756A-47BE-81CE-FA952E7560EC}" type="datetime1">
              <a:rPr lang="en-US" smtClean="0"/>
              <a:t>9/18/2026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510D19E4-4707-4D4C-84BE-F88B0E767A80}" type="datetime1">
              <a:rPr lang="en-US" smtClean="0"/>
              <a:t>9/18/2026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2B5A93A0-19E1-47AC-8700-509B6BECB2CF}" type="datetime1">
              <a:rPr lang="en-US" smtClean="0"/>
              <a:t>9/18/2026</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834DDD7-3FE8-4583-81CB-632D5267A8B4}" type="datetime1">
              <a:rPr lang="en-US" smtClean="0"/>
              <a:t>9/18/2026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5A22273-1190-47FC-BA5A-981185797AF1}" type="datetime1">
              <a:rPr lang="en-US" smtClean="0"/>
              <a:t>9/18/2026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13CA45DD-0F6B-4F7F-AE06-73BBDCC76E66}" type="datetime1">
              <a:rPr lang="en-US" smtClean="0"/>
              <a:t>9/18/2026</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st-bartholomewsrc-pri.kent.sch.uk/School-Uniform/"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FDD9264-A478-4B82-A891-2BEA8BF9F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E02A32A9-E857-46CE-8AA3-D318B7D6463D}"/>
              </a:ext>
              <a:ext uri="{C183D7F6-B498-43B3-948B-1728B52AA6E4}">
                <adec:decorative xmlns:adec="http://schemas.microsoft.com/office/drawing/2017/decorative" val="1"/>
              </a:ext>
            </a:extLst>
          </p:cNvPr>
          <p:cNvPicPr>
            <a:picLocks noChangeAspect="1"/>
          </p:cNvPicPr>
          <p:nvPr/>
        </p:nvPicPr>
        <p:blipFill rotWithShape="1">
          <a:blip r:embed="rId2"/>
          <a:srcRect t="2926" r="9092" b="20447"/>
          <a:stretch/>
        </p:blipFill>
        <p:spPr>
          <a:xfrm>
            <a:off x="20" y="-1"/>
            <a:ext cx="12188932" cy="6858000"/>
          </a:xfrm>
          <a:prstGeom prst="rect">
            <a:avLst/>
          </a:prstGeom>
        </p:spPr>
      </p:pic>
      <p:sp>
        <p:nvSpPr>
          <p:cNvPr id="21" name="Rectangle 20">
            <a:extLst>
              <a:ext uri="{FF2B5EF4-FFF2-40B4-BE49-F238E27FC236}">
                <a16:creationId xmlns:a16="http://schemas.microsoft.com/office/drawing/2014/main" id="{C4D755E9-CEF5-43A7-A514-4664F25F3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50BAEEE6-69AA-4811-8D2B-F84F74D46B57}"/>
              </a:ext>
            </a:extLst>
          </p:cNvPr>
          <p:cNvSpPr>
            <a:spLocks noGrp="1"/>
          </p:cNvSpPr>
          <p:nvPr>
            <p:ph type="ctrTitle"/>
          </p:nvPr>
        </p:nvSpPr>
        <p:spPr>
          <a:xfrm>
            <a:off x="186431" y="856696"/>
            <a:ext cx="4438043" cy="3255264"/>
          </a:xfrm>
        </p:spPr>
        <p:txBody>
          <a:bodyPr>
            <a:normAutofit/>
          </a:bodyPr>
          <a:lstStyle/>
          <a:p>
            <a:r>
              <a:rPr lang="en-US" sz="4400" dirty="0"/>
              <a:t>Welcome to </a:t>
            </a:r>
            <a:br>
              <a:rPr lang="en-US" sz="4400" dirty="0"/>
            </a:br>
            <a:br>
              <a:rPr lang="en-US" sz="4400" dirty="0"/>
            </a:br>
            <a:r>
              <a:rPr lang="en-US" sz="4400" dirty="0"/>
              <a:t>‘Meet the Teacher’</a:t>
            </a:r>
            <a:br>
              <a:rPr lang="en-US" sz="4400" dirty="0"/>
            </a:br>
            <a:br>
              <a:rPr lang="en-US" sz="4400" dirty="0"/>
            </a:br>
            <a:r>
              <a:rPr lang="en-US" sz="4400" dirty="0"/>
              <a:t>in St David’s class!</a:t>
            </a:r>
          </a:p>
        </p:txBody>
      </p:sp>
      <p:sp>
        <p:nvSpPr>
          <p:cNvPr id="3" name="Subtitle 2">
            <a:extLst>
              <a:ext uri="{FF2B5EF4-FFF2-40B4-BE49-F238E27FC236}">
                <a16:creationId xmlns:a16="http://schemas.microsoft.com/office/drawing/2014/main" id="{7721F547-2086-4D47-BB8F-44FA940064BE}"/>
              </a:ext>
            </a:extLst>
          </p:cNvPr>
          <p:cNvSpPr>
            <a:spLocks noGrp="1"/>
          </p:cNvSpPr>
          <p:nvPr>
            <p:ph type="subTitle" idx="1"/>
          </p:nvPr>
        </p:nvSpPr>
        <p:spPr>
          <a:xfrm>
            <a:off x="102093" y="4111960"/>
            <a:ext cx="4438043" cy="1331059"/>
          </a:xfrm>
        </p:spPr>
        <p:txBody>
          <a:bodyPr>
            <a:normAutofit/>
          </a:bodyPr>
          <a:lstStyle/>
          <a:p>
            <a:pPr algn="ctr"/>
            <a:r>
              <a:rPr lang="en-US" dirty="0"/>
              <a:t>Your child’s teaching team this year are: </a:t>
            </a:r>
          </a:p>
          <a:p>
            <a:pPr algn="ctr"/>
            <a:r>
              <a:rPr lang="en-US" dirty="0"/>
              <a:t>Mrs. Moran &amp; Mrs. Marsh</a:t>
            </a:r>
          </a:p>
        </p:txBody>
      </p:sp>
      <p:sp>
        <p:nvSpPr>
          <p:cNvPr id="23" name="Rectangle 22">
            <a:extLst>
              <a:ext uri="{FF2B5EF4-FFF2-40B4-BE49-F238E27FC236}">
                <a16:creationId xmlns:a16="http://schemas.microsoft.com/office/drawing/2014/main" id="{2BF879CD-ED15-450F-B829-699C694D2E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TextBox 3">
            <a:extLst>
              <a:ext uri="{FF2B5EF4-FFF2-40B4-BE49-F238E27FC236}">
                <a16:creationId xmlns:a16="http://schemas.microsoft.com/office/drawing/2014/main" id="{5929ADA9-4C7D-435E-8528-AC48C7BBBD58}"/>
              </a:ext>
            </a:extLst>
          </p:cNvPr>
          <p:cNvSpPr txBox="1"/>
          <p:nvPr/>
        </p:nvSpPr>
        <p:spPr>
          <a:xfrm>
            <a:off x="32894" y="5639352"/>
            <a:ext cx="4745115" cy="369332"/>
          </a:xfrm>
          <a:prstGeom prst="rect">
            <a:avLst/>
          </a:prstGeom>
          <a:noFill/>
        </p:spPr>
        <p:txBody>
          <a:bodyPr wrap="square" rtlCol="0">
            <a:spAutoFit/>
          </a:bodyPr>
          <a:lstStyle/>
          <a:p>
            <a:r>
              <a:rPr lang="en-GB" b="1" dirty="0"/>
              <a:t>stdavid@st-bartholomewsrc-pri.kent.sch.uk</a:t>
            </a:r>
          </a:p>
        </p:txBody>
      </p:sp>
    </p:spTree>
    <p:extLst>
      <p:ext uri="{BB962C8B-B14F-4D97-AF65-F5344CB8AC3E}">
        <p14:creationId xmlns:p14="http://schemas.microsoft.com/office/powerpoint/2010/main" val="35503160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CDA4B-87D0-4FE2-A8F4-C2D8801348E9}"/>
              </a:ext>
            </a:extLst>
          </p:cNvPr>
          <p:cNvSpPr>
            <a:spLocks noGrp="1"/>
          </p:cNvSpPr>
          <p:nvPr>
            <p:ph type="title"/>
          </p:nvPr>
        </p:nvSpPr>
        <p:spPr>
          <a:xfrm>
            <a:off x="252919" y="1123837"/>
            <a:ext cx="2947482" cy="4601183"/>
          </a:xfrm>
        </p:spPr>
        <p:txBody>
          <a:bodyPr>
            <a:normAutofit/>
          </a:bodyPr>
          <a:lstStyle/>
          <a:p>
            <a:endParaRPr lang="en-US" dirty="0"/>
          </a:p>
        </p:txBody>
      </p:sp>
      <p:sp>
        <p:nvSpPr>
          <p:cNvPr id="4" name="Content Placeholder 3">
            <a:extLst>
              <a:ext uri="{FF2B5EF4-FFF2-40B4-BE49-F238E27FC236}">
                <a16:creationId xmlns:a16="http://schemas.microsoft.com/office/drawing/2014/main" id="{F6B56F77-FD53-4A1A-8195-31C14DC7F878}"/>
              </a:ext>
            </a:extLst>
          </p:cNvPr>
          <p:cNvSpPr>
            <a:spLocks noGrp="1"/>
          </p:cNvSpPr>
          <p:nvPr>
            <p:ph idx="1"/>
          </p:nvPr>
        </p:nvSpPr>
        <p:spPr/>
        <p:txBody>
          <a:bodyPr>
            <a:normAutofit/>
          </a:bodyPr>
          <a:lstStyle/>
          <a:p>
            <a:pPr marL="0" indent="0">
              <a:buNone/>
            </a:pPr>
            <a:r>
              <a:rPr lang="en-GB" sz="2800" u="sng" dirty="0"/>
              <a:t>A bit about us</a:t>
            </a:r>
          </a:p>
          <a:p>
            <a:pPr marL="0" indent="0">
              <a:buNone/>
            </a:pPr>
            <a:endParaRPr lang="en-GB" u="sng" dirty="0"/>
          </a:p>
          <a:p>
            <a:pPr marL="0" indent="0">
              <a:buNone/>
            </a:pPr>
            <a:r>
              <a:rPr lang="en-GB" sz="2500" dirty="0"/>
              <a:t>This is my 12</a:t>
            </a:r>
            <a:r>
              <a:rPr lang="en-GB" sz="2500" baseline="30000" dirty="0"/>
              <a:t>th</a:t>
            </a:r>
            <a:r>
              <a:rPr lang="en-GB" sz="2500" dirty="0"/>
              <a:t> year working as a teacher here at St Bart’s and my second in Year 6.  </a:t>
            </a:r>
          </a:p>
          <a:p>
            <a:pPr marL="0" indent="0">
              <a:buNone/>
            </a:pPr>
            <a:r>
              <a:rPr lang="en-GB" sz="2500" dirty="0"/>
              <a:t>Prior to this year, I spent six years in St Theresa, Year 4.  Before that, I was in St Paul’s class (Year 2/1) for two years and my initial teaching years were in St Clare (R/1) where I again spent two years.</a:t>
            </a:r>
          </a:p>
          <a:p>
            <a:pPr marL="0" indent="0">
              <a:buNone/>
            </a:pPr>
            <a:r>
              <a:rPr lang="en-GB" sz="2500" dirty="0"/>
              <a:t>Mrs Marsh joined me in three years ago, where we had many of you before in Year 4.  </a:t>
            </a:r>
            <a:endParaRPr lang="en-GB" dirty="0"/>
          </a:p>
        </p:txBody>
      </p:sp>
      <p:pic>
        <p:nvPicPr>
          <p:cNvPr id="5" name="Picture 4">
            <a:extLst>
              <a:ext uri="{FF2B5EF4-FFF2-40B4-BE49-F238E27FC236}">
                <a16:creationId xmlns:a16="http://schemas.microsoft.com/office/drawing/2014/main" id="{6253759D-53E9-4CFF-A50E-440FCEB12A19}"/>
              </a:ext>
            </a:extLst>
          </p:cNvPr>
          <p:cNvPicPr>
            <a:picLocks noChangeAspect="1"/>
          </p:cNvPicPr>
          <p:nvPr/>
        </p:nvPicPr>
        <p:blipFill>
          <a:blip r:embed="rId2"/>
          <a:stretch>
            <a:fillRect/>
          </a:stretch>
        </p:blipFill>
        <p:spPr>
          <a:xfrm>
            <a:off x="317441" y="2254679"/>
            <a:ext cx="2739524" cy="2513117"/>
          </a:xfrm>
          <a:prstGeom prst="rect">
            <a:avLst/>
          </a:prstGeom>
        </p:spPr>
      </p:pic>
    </p:spTree>
    <p:extLst>
      <p:ext uri="{BB962C8B-B14F-4D97-AF65-F5344CB8AC3E}">
        <p14:creationId xmlns:p14="http://schemas.microsoft.com/office/powerpoint/2010/main" val="4034271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CDA4B-87D0-4FE2-A8F4-C2D8801348E9}"/>
              </a:ext>
            </a:extLst>
          </p:cNvPr>
          <p:cNvSpPr>
            <a:spLocks noGrp="1"/>
          </p:cNvSpPr>
          <p:nvPr>
            <p:ph type="title"/>
          </p:nvPr>
        </p:nvSpPr>
        <p:spPr>
          <a:xfrm>
            <a:off x="252919" y="1123837"/>
            <a:ext cx="2947482" cy="4601183"/>
          </a:xfrm>
        </p:spPr>
        <p:txBody>
          <a:bodyPr>
            <a:normAutofit/>
          </a:bodyPr>
          <a:lstStyle/>
          <a:p>
            <a:endParaRPr lang="en-US" dirty="0"/>
          </a:p>
        </p:txBody>
      </p:sp>
      <p:sp>
        <p:nvSpPr>
          <p:cNvPr id="4" name="Content Placeholder 3">
            <a:extLst>
              <a:ext uri="{FF2B5EF4-FFF2-40B4-BE49-F238E27FC236}">
                <a16:creationId xmlns:a16="http://schemas.microsoft.com/office/drawing/2014/main" id="{F6B56F77-FD53-4A1A-8195-31C14DC7F878}"/>
              </a:ext>
            </a:extLst>
          </p:cNvPr>
          <p:cNvSpPr>
            <a:spLocks noGrp="1"/>
          </p:cNvSpPr>
          <p:nvPr>
            <p:ph idx="1"/>
          </p:nvPr>
        </p:nvSpPr>
        <p:spPr>
          <a:xfrm>
            <a:off x="3781887" y="677677"/>
            <a:ext cx="7315200" cy="547442"/>
          </a:xfrm>
        </p:spPr>
        <p:txBody>
          <a:bodyPr>
            <a:normAutofit/>
          </a:bodyPr>
          <a:lstStyle/>
          <a:p>
            <a:pPr marL="0" indent="0">
              <a:buNone/>
            </a:pPr>
            <a:r>
              <a:rPr lang="en-GB" sz="2800" u="sng" dirty="0"/>
              <a:t>Plan for this term</a:t>
            </a:r>
          </a:p>
        </p:txBody>
      </p:sp>
      <p:pic>
        <p:nvPicPr>
          <p:cNvPr id="7" name="Picture 6">
            <a:extLst>
              <a:ext uri="{FF2B5EF4-FFF2-40B4-BE49-F238E27FC236}">
                <a16:creationId xmlns:a16="http://schemas.microsoft.com/office/drawing/2014/main" id="{FC46FBC8-EDA9-4054-9E19-C18CB0FF3733}"/>
              </a:ext>
            </a:extLst>
          </p:cNvPr>
          <p:cNvPicPr>
            <a:picLocks noChangeAspect="1"/>
          </p:cNvPicPr>
          <p:nvPr/>
        </p:nvPicPr>
        <p:blipFill>
          <a:blip r:embed="rId2"/>
          <a:stretch>
            <a:fillRect/>
          </a:stretch>
        </p:blipFill>
        <p:spPr>
          <a:xfrm>
            <a:off x="3598522" y="524766"/>
            <a:ext cx="8276037" cy="5799323"/>
          </a:xfrm>
          <a:prstGeom prst="rect">
            <a:avLst/>
          </a:prstGeom>
        </p:spPr>
      </p:pic>
      <p:pic>
        <p:nvPicPr>
          <p:cNvPr id="9" name="Picture 8">
            <a:extLst>
              <a:ext uri="{FF2B5EF4-FFF2-40B4-BE49-F238E27FC236}">
                <a16:creationId xmlns:a16="http://schemas.microsoft.com/office/drawing/2014/main" id="{F3097F33-CCAC-4ADF-86AD-C30B3EA4726E}"/>
              </a:ext>
            </a:extLst>
          </p:cNvPr>
          <p:cNvPicPr>
            <a:picLocks noChangeAspect="1"/>
          </p:cNvPicPr>
          <p:nvPr/>
        </p:nvPicPr>
        <p:blipFill>
          <a:blip r:embed="rId3"/>
          <a:stretch>
            <a:fillRect/>
          </a:stretch>
        </p:blipFill>
        <p:spPr>
          <a:xfrm>
            <a:off x="317441" y="2254679"/>
            <a:ext cx="2739524" cy="2513117"/>
          </a:xfrm>
          <a:prstGeom prst="rect">
            <a:avLst/>
          </a:prstGeom>
        </p:spPr>
      </p:pic>
    </p:spTree>
    <p:extLst>
      <p:ext uri="{BB962C8B-B14F-4D97-AF65-F5344CB8AC3E}">
        <p14:creationId xmlns:p14="http://schemas.microsoft.com/office/powerpoint/2010/main" val="3350541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CDA4B-87D0-4FE2-A8F4-C2D8801348E9}"/>
              </a:ext>
            </a:extLst>
          </p:cNvPr>
          <p:cNvSpPr>
            <a:spLocks noGrp="1"/>
          </p:cNvSpPr>
          <p:nvPr>
            <p:ph type="title"/>
          </p:nvPr>
        </p:nvSpPr>
        <p:spPr>
          <a:xfrm>
            <a:off x="252919" y="1123837"/>
            <a:ext cx="2947482" cy="4601183"/>
          </a:xfrm>
        </p:spPr>
        <p:txBody>
          <a:bodyPr>
            <a:normAutofit/>
          </a:bodyPr>
          <a:lstStyle/>
          <a:p>
            <a:endParaRPr lang="en-US" dirty="0"/>
          </a:p>
        </p:txBody>
      </p:sp>
      <p:sp>
        <p:nvSpPr>
          <p:cNvPr id="4" name="Content Placeholder 3">
            <a:extLst>
              <a:ext uri="{FF2B5EF4-FFF2-40B4-BE49-F238E27FC236}">
                <a16:creationId xmlns:a16="http://schemas.microsoft.com/office/drawing/2014/main" id="{F6B56F77-FD53-4A1A-8195-31C14DC7F878}"/>
              </a:ext>
            </a:extLst>
          </p:cNvPr>
          <p:cNvSpPr>
            <a:spLocks noGrp="1"/>
          </p:cNvSpPr>
          <p:nvPr>
            <p:ph idx="1"/>
          </p:nvPr>
        </p:nvSpPr>
        <p:spPr>
          <a:xfrm>
            <a:off x="3869268" y="747567"/>
            <a:ext cx="7315200" cy="5120640"/>
          </a:xfrm>
        </p:spPr>
        <p:txBody>
          <a:bodyPr>
            <a:normAutofit/>
          </a:bodyPr>
          <a:lstStyle/>
          <a:p>
            <a:pPr marL="0" indent="0">
              <a:buNone/>
            </a:pPr>
            <a:r>
              <a:rPr lang="en-GB" sz="2800" u="sng" dirty="0"/>
              <a:t>Expectations</a:t>
            </a:r>
          </a:p>
          <a:p>
            <a:pPr marL="0" indent="0">
              <a:buNone/>
            </a:pPr>
            <a:r>
              <a:rPr lang="en-GB" sz="2500" dirty="0"/>
              <a:t>Your children are now the role models of the school, and as we all know, with great power comes great responsibility.  By now we also know that ‘right is right even if no-one is doing it; wrong is wrong, even if everyone is doing it’.  </a:t>
            </a:r>
          </a:p>
          <a:p>
            <a:pPr marL="0" indent="0">
              <a:buNone/>
            </a:pPr>
            <a:r>
              <a:rPr lang="en-GB" sz="2500" dirty="0"/>
              <a:t>Having previous experience of most of your children,    I know they can be trusted to rise to this challenge -  we might just need a few reminders along the way.</a:t>
            </a:r>
          </a:p>
          <a:p>
            <a:pPr marL="0" indent="0">
              <a:buNone/>
            </a:pPr>
            <a:r>
              <a:rPr lang="en-GB" sz="2500" dirty="0"/>
              <a:t>I have explained to the class that I expect them to participate fully in all that we do, both in class and in wider school life.  </a:t>
            </a:r>
          </a:p>
        </p:txBody>
      </p:sp>
      <p:pic>
        <p:nvPicPr>
          <p:cNvPr id="5" name="Picture 4">
            <a:extLst>
              <a:ext uri="{FF2B5EF4-FFF2-40B4-BE49-F238E27FC236}">
                <a16:creationId xmlns:a16="http://schemas.microsoft.com/office/drawing/2014/main" id="{12BEB5EB-F322-4728-9260-4DDDD91D370F}"/>
              </a:ext>
            </a:extLst>
          </p:cNvPr>
          <p:cNvPicPr>
            <a:picLocks noChangeAspect="1"/>
          </p:cNvPicPr>
          <p:nvPr/>
        </p:nvPicPr>
        <p:blipFill>
          <a:blip r:embed="rId2"/>
          <a:stretch>
            <a:fillRect/>
          </a:stretch>
        </p:blipFill>
        <p:spPr>
          <a:xfrm>
            <a:off x="317441" y="2254679"/>
            <a:ext cx="2739524" cy="2513117"/>
          </a:xfrm>
          <a:prstGeom prst="rect">
            <a:avLst/>
          </a:prstGeom>
        </p:spPr>
      </p:pic>
    </p:spTree>
    <p:extLst>
      <p:ext uri="{BB962C8B-B14F-4D97-AF65-F5344CB8AC3E}">
        <p14:creationId xmlns:p14="http://schemas.microsoft.com/office/powerpoint/2010/main" val="13710402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CDA4B-87D0-4FE2-A8F4-C2D8801348E9}"/>
              </a:ext>
            </a:extLst>
          </p:cNvPr>
          <p:cNvSpPr>
            <a:spLocks noGrp="1"/>
          </p:cNvSpPr>
          <p:nvPr>
            <p:ph type="title"/>
          </p:nvPr>
        </p:nvSpPr>
        <p:spPr>
          <a:xfrm>
            <a:off x="252919" y="1123837"/>
            <a:ext cx="2947482" cy="4601183"/>
          </a:xfrm>
        </p:spPr>
        <p:txBody>
          <a:bodyPr>
            <a:normAutofit/>
          </a:bodyPr>
          <a:lstStyle/>
          <a:p>
            <a:endParaRPr lang="en-US" dirty="0"/>
          </a:p>
        </p:txBody>
      </p:sp>
      <p:sp>
        <p:nvSpPr>
          <p:cNvPr id="4" name="Content Placeholder 3">
            <a:extLst>
              <a:ext uri="{FF2B5EF4-FFF2-40B4-BE49-F238E27FC236}">
                <a16:creationId xmlns:a16="http://schemas.microsoft.com/office/drawing/2014/main" id="{F6B56F77-FD53-4A1A-8195-31C14DC7F878}"/>
              </a:ext>
            </a:extLst>
          </p:cNvPr>
          <p:cNvSpPr>
            <a:spLocks noGrp="1"/>
          </p:cNvSpPr>
          <p:nvPr>
            <p:ph idx="1"/>
          </p:nvPr>
        </p:nvSpPr>
        <p:spPr>
          <a:xfrm>
            <a:off x="3842373" y="519954"/>
            <a:ext cx="7315200" cy="2151530"/>
          </a:xfrm>
        </p:spPr>
        <p:txBody>
          <a:bodyPr/>
          <a:lstStyle/>
          <a:p>
            <a:pPr marL="0" indent="0">
              <a:buNone/>
            </a:pPr>
            <a:r>
              <a:rPr lang="en-GB" sz="2800" u="sng" dirty="0"/>
              <a:t>Reading</a:t>
            </a:r>
          </a:p>
          <a:p>
            <a:pPr marL="0" indent="0">
              <a:buNone/>
            </a:pPr>
            <a:r>
              <a:rPr lang="en-GB" sz="2500" dirty="0"/>
              <a:t>Reading is still super important! Children still should be reading daily at home as well as at school.</a:t>
            </a:r>
          </a:p>
          <a:p>
            <a:pPr marL="0" indent="0">
              <a:buNone/>
            </a:pPr>
            <a:endParaRPr lang="en-GB" dirty="0"/>
          </a:p>
        </p:txBody>
      </p:sp>
      <p:pic>
        <p:nvPicPr>
          <p:cNvPr id="6" name="Picture 5">
            <a:extLst>
              <a:ext uri="{FF2B5EF4-FFF2-40B4-BE49-F238E27FC236}">
                <a16:creationId xmlns:a16="http://schemas.microsoft.com/office/drawing/2014/main" id="{6FC11B76-568B-49DA-A941-40166E52A8ED}"/>
              </a:ext>
            </a:extLst>
          </p:cNvPr>
          <p:cNvPicPr>
            <a:picLocks noChangeAspect="1"/>
          </p:cNvPicPr>
          <p:nvPr/>
        </p:nvPicPr>
        <p:blipFill>
          <a:blip r:embed="rId2"/>
          <a:stretch>
            <a:fillRect/>
          </a:stretch>
        </p:blipFill>
        <p:spPr>
          <a:xfrm>
            <a:off x="5710518" y="2245625"/>
            <a:ext cx="4220265" cy="4173731"/>
          </a:xfrm>
          <a:prstGeom prst="rect">
            <a:avLst/>
          </a:prstGeom>
        </p:spPr>
      </p:pic>
      <p:pic>
        <p:nvPicPr>
          <p:cNvPr id="7" name="Picture 6">
            <a:extLst>
              <a:ext uri="{FF2B5EF4-FFF2-40B4-BE49-F238E27FC236}">
                <a16:creationId xmlns:a16="http://schemas.microsoft.com/office/drawing/2014/main" id="{7FC36ED8-87CE-4806-B23A-77A3F8A9A77F}"/>
              </a:ext>
            </a:extLst>
          </p:cNvPr>
          <p:cNvPicPr>
            <a:picLocks noChangeAspect="1"/>
          </p:cNvPicPr>
          <p:nvPr/>
        </p:nvPicPr>
        <p:blipFill>
          <a:blip r:embed="rId3"/>
          <a:stretch>
            <a:fillRect/>
          </a:stretch>
        </p:blipFill>
        <p:spPr>
          <a:xfrm>
            <a:off x="317441" y="2254679"/>
            <a:ext cx="2739524" cy="2513117"/>
          </a:xfrm>
          <a:prstGeom prst="rect">
            <a:avLst/>
          </a:prstGeom>
        </p:spPr>
      </p:pic>
    </p:spTree>
    <p:extLst>
      <p:ext uri="{BB962C8B-B14F-4D97-AF65-F5344CB8AC3E}">
        <p14:creationId xmlns:p14="http://schemas.microsoft.com/office/powerpoint/2010/main" val="749906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CDA4B-87D0-4FE2-A8F4-C2D8801348E9}"/>
              </a:ext>
            </a:extLst>
          </p:cNvPr>
          <p:cNvSpPr>
            <a:spLocks noGrp="1"/>
          </p:cNvSpPr>
          <p:nvPr>
            <p:ph type="title"/>
          </p:nvPr>
        </p:nvSpPr>
        <p:spPr>
          <a:xfrm>
            <a:off x="252919" y="1123837"/>
            <a:ext cx="2947482" cy="4601183"/>
          </a:xfrm>
        </p:spPr>
        <p:txBody>
          <a:bodyPr>
            <a:normAutofit/>
          </a:bodyPr>
          <a:lstStyle/>
          <a:p>
            <a:endParaRPr lang="en-US" dirty="0"/>
          </a:p>
        </p:txBody>
      </p:sp>
      <p:sp>
        <p:nvSpPr>
          <p:cNvPr id="4" name="Content Placeholder 3">
            <a:extLst>
              <a:ext uri="{FF2B5EF4-FFF2-40B4-BE49-F238E27FC236}">
                <a16:creationId xmlns:a16="http://schemas.microsoft.com/office/drawing/2014/main" id="{F6B56F77-FD53-4A1A-8195-31C14DC7F878}"/>
              </a:ext>
            </a:extLst>
          </p:cNvPr>
          <p:cNvSpPr>
            <a:spLocks noGrp="1"/>
          </p:cNvSpPr>
          <p:nvPr>
            <p:ph idx="1"/>
          </p:nvPr>
        </p:nvSpPr>
        <p:spPr/>
        <p:txBody>
          <a:bodyPr>
            <a:normAutofit fontScale="85000" lnSpcReduction="20000"/>
          </a:bodyPr>
          <a:lstStyle/>
          <a:p>
            <a:pPr marL="0" indent="0">
              <a:buNone/>
            </a:pPr>
            <a:r>
              <a:rPr lang="en-GB" sz="3300" u="sng" dirty="0"/>
              <a:t>Times tables</a:t>
            </a:r>
          </a:p>
          <a:p>
            <a:pPr marL="0" indent="0">
              <a:buNone/>
            </a:pPr>
            <a:r>
              <a:rPr lang="en-GB" sz="2900" dirty="0"/>
              <a:t>Incredibly important still as the foundation of many core maths skills required in Year 6…</a:t>
            </a:r>
          </a:p>
          <a:p>
            <a:r>
              <a:rPr lang="en-GB" sz="2900" dirty="0"/>
              <a:t>Division</a:t>
            </a:r>
          </a:p>
          <a:p>
            <a:r>
              <a:rPr lang="en-GB" sz="2900" dirty="0"/>
              <a:t>Long multiplication</a:t>
            </a:r>
          </a:p>
          <a:p>
            <a:r>
              <a:rPr lang="en-GB" sz="2900" dirty="0"/>
              <a:t>Algebra</a:t>
            </a:r>
          </a:p>
          <a:p>
            <a:r>
              <a:rPr lang="en-GB" sz="2900" dirty="0"/>
              <a:t>Fractions</a:t>
            </a:r>
          </a:p>
          <a:p>
            <a:r>
              <a:rPr lang="en-GB" sz="2900" dirty="0"/>
              <a:t>Decimals</a:t>
            </a:r>
          </a:p>
          <a:p>
            <a:r>
              <a:rPr lang="en-GB" sz="2900" dirty="0"/>
              <a:t>Percentages</a:t>
            </a:r>
          </a:p>
          <a:p>
            <a:r>
              <a:rPr lang="en-GB" sz="2900" dirty="0"/>
              <a:t>Ratio</a:t>
            </a:r>
          </a:p>
          <a:p>
            <a:pPr marL="0" indent="0">
              <a:buNone/>
            </a:pPr>
            <a:r>
              <a:rPr lang="en-GB" sz="2900" dirty="0"/>
              <a:t>Being fluent and able to access TT facts quickly, will help the children be successful in a vast number of other areas of maths!</a:t>
            </a:r>
          </a:p>
          <a:p>
            <a:pPr marL="0" indent="0">
              <a:buNone/>
            </a:pPr>
            <a:endParaRPr lang="en-GB" dirty="0"/>
          </a:p>
        </p:txBody>
      </p:sp>
      <p:pic>
        <p:nvPicPr>
          <p:cNvPr id="5" name="Picture 4">
            <a:extLst>
              <a:ext uri="{FF2B5EF4-FFF2-40B4-BE49-F238E27FC236}">
                <a16:creationId xmlns:a16="http://schemas.microsoft.com/office/drawing/2014/main" id="{3DB6B697-2486-45FC-BE0E-C1B073F1284F}"/>
              </a:ext>
            </a:extLst>
          </p:cNvPr>
          <p:cNvPicPr>
            <a:picLocks noChangeAspect="1"/>
          </p:cNvPicPr>
          <p:nvPr/>
        </p:nvPicPr>
        <p:blipFill>
          <a:blip r:embed="rId2"/>
          <a:stretch>
            <a:fillRect/>
          </a:stretch>
        </p:blipFill>
        <p:spPr>
          <a:xfrm>
            <a:off x="317441" y="2254679"/>
            <a:ext cx="2739524" cy="2513117"/>
          </a:xfrm>
          <a:prstGeom prst="rect">
            <a:avLst/>
          </a:prstGeom>
        </p:spPr>
      </p:pic>
    </p:spTree>
    <p:extLst>
      <p:ext uri="{BB962C8B-B14F-4D97-AF65-F5344CB8AC3E}">
        <p14:creationId xmlns:p14="http://schemas.microsoft.com/office/powerpoint/2010/main" val="3091305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CDA4B-87D0-4FE2-A8F4-C2D8801348E9}"/>
              </a:ext>
            </a:extLst>
          </p:cNvPr>
          <p:cNvSpPr>
            <a:spLocks noGrp="1"/>
          </p:cNvSpPr>
          <p:nvPr>
            <p:ph type="title"/>
          </p:nvPr>
        </p:nvSpPr>
        <p:spPr>
          <a:xfrm>
            <a:off x="252919" y="1123837"/>
            <a:ext cx="2947482" cy="4601183"/>
          </a:xfrm>
        </p:spPr>
        <p:txBody>
          <a:bodyPr>
            <a:normAutofit/>
          </a:bodyPr>
          <a:lstStyle/>
          <a:p>
            <a:endParaRPr lang="en-US" dirty="0"/>
          </a:p>
        </p:txBody>
      </p:sp>
      <p:sp>
        <p:nvSpPr>
          <p:cNvPr id="4" name="Content Placeholder 3">
            <a:extLst>
              <a:ext uri="{FF2B5EF4-FFF2-40B4-BE49-F238E27FC236}">
                <a16:creationId xmlns:a16="http://schemas.microsoft.com/office/drawing/2014/main" id="{F6B56F77-FD53-4A1A-8195-31C14DC7F878}"/>
              </a:ext>
            </a:extLst>
          </p:cNvPr>
          <p:cNvSpPr>
            <a:spLocks noGrp="1"/>
          </p:cNvSpPr>
          <p:nvPr>
            <p:ph idx="1"/>
          </p:nvPr>
        </p:nvSpPr>
        <p:spPr/>
        <p:txBody>
          <a:bodyPr/>
          <a:lstStyle/>
          <a:p>
            <a:pPr marL="0" indent="0">
              <a:buNone/>
            </a:pPr>
            <a:r>
              <a:rPr lang="en-GB" sz="2800" u="sng" dirty="0"/>
              <a:t>Homework</a:t>
            </a:r>
          </a:p>
          <a:p>
            <a:pPr marL="0" indent="0">
              <a:buNone/>
            </a:pPr>
            <a:r>
              <a:rPr lang="en-GB" sz="2500" dirty="0"/>
              <a:t>Will be set weekly on a Friday and due back on </a:t>
            </a:r>
            <a:r>
              <a:rPr lang="en-GB" sz="2500" b="1" i="1" dirty="0"/>
              <a:t>Tuesday</a:t>
            </a:r>
            <a:r>
              <a:rPr lang="en-GB" sz="2500" dirty="0"/>
              <a:t>.  </a:t>
            </a:r>
          </a:p>
          <a:p>
            <a:pPr marL="0" indent="0">
              <a:buNone/>
            </a:pPr>
            <a:r>
              <a:rPr lang="en-GB" sz="2500" dirty="0"/>
              <a:t>Homework this year, more than ever, will be incredibly important so I hope that I can count on your support with this.  </a:t>
            </a:r>
          </a:p>
          <a:p>
            <a:pPr marL="0" indent="0">
              <a:buNone/>
            </a:pPr>
            <a:r>
              <a:rPr lang="en-GB" sz="2500" dirty="0"/>
              <a:t>Like last year, the homework will be posted on the website, with the children bringing home their task list.</a:t>
            </a:r>
          </a:p>
          <a:p>
            <a:pPr marL="0" indent="0">
              <a:buNone/>
            </a:pPr>
            <a:endParaRPr lang="en-GB" dirty="0"/>
          </a:p>
        </p:txBody>
      </p:sp>
      <p:pic>
        <p:nvPicPr>
          <p:cNvPr id="5" name="Picture 4">
            <a:extLst>
              <a:ext uri="{FF2B5EF4-FFF2-40B4-BE49-F238E27FC236}">
                <a16:creationId xmlns:a16="http://schemas.microsoft.com/office/drawing/2014/main" id="{32CC2FAA-9E37-4492-BA86-362998CA8A38}"/>
              </a:ext>
            </a:extLst>
          </p:cNvPr>
          <p:cNvPicPr>
            <a:picLocks noChangeAspect="1"/>
          </p:cNvPicPr>
          <p:nvPr/>
        </p:nvPicPr>
        <p:blipFill>
          <a:blip r:embed="rId2"/>
          <a:stretch>
            <a:fillRect/>
          </a:stretch>
        </p:blipFill>
        <p:spPr>
          <a:xfrm>
            <a:off x="317441" y="2254679"/>
            <a:ext cx="2739524" cy="2513117"/>
          </a:xfrm>
          <a:prstGeom prst="rect">
            <a:avLst/>
          </a:prstGeom>
        </p:spPr>
      </p:pic>
    </p:spTree>
    <p:extLst>
      <p:ext uri="{BB962C8B-B14F-4D97-AF65-F5344CB8AC3E}">
        <p14:creationId xmlns:p14="http://schemas.microsoft.com/office/powerpoint/2010/main" val="3981695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CDA4B-87D0-4FE2-A8F4-C2D8801348E9}"/>
              </a:ext>
            </a:extLst>
          </p:cNvPr>
          <p:cNvSpPr>
            <a:spLocks noGrp="1"/>
          </p:cNvSpPr>
          <p:nvPr>
            <p:ph type="title"/>
          </p:nvPr>
        </p:nvSpPr>
        <p:spPr>
          <a:xfrm>
            <a:off x="252919" y="1123837"/>
            <a:ext cx="2947482" cy="4601183"/>
          </a:xfrm>
        </p:spPr>
        <p:txBody>
          <a:bodyPr>
            <a:normAutofit/>
          </a:bodyPr>
          <a:lstStyle/>
          <a:p>
            <a:endParaRPr lang="en-US" dirty="0"/>
          </a:p>
        </p:txBody>
      </p:sp>
      <p:sp>
        <p:nvSpPr>
          <p:cNvPr id="4" name="Content Placeholder 3">
            <a:extLst>
              <a:ext uri="{FF2B5EF4-FFF2-40B4-BE49-F238E27FC236}">
                <a16:creationId xmlns:a16="http://schemas.microsoft.com/office/drawing/2014/main" id="{F6B56F77-FD53-4A1A-8195-31C14DC7F878}"/>
              </a:ext>
            </a:extLst>
          </p:cNvPr>
          <p:cNvSpPr>
            <a:spLocks noGrp="1"/>
          </p:cNvSpPr>
          <p:nvPr>
            <p:ph idx="1"/>
          </p:nvPr>
        </p:nvSpPr>
        <p:spPr>
          <a:xfrm>
            <a:off x="3869268" y="779929"/>
            <a:ext cx="7315200" cy="5204819"/>
          </a:xfrm>
        </p:spPr>
        <p:txBody>
          <a:bodyPr>
            <a:normAutofit/>
          </a:bodyPr>
          <a:lstStyle/>
          <a:p>
            <a:pPr marL="0" indent="0">
              <a:buNone/>
            </a:pPr>
            <a:r>
              <a:rPr lang="en-GB" sz="2800" u="sng" dirty="0"/>
              <a:t>Uniform</a:t>
            </a:r>
          </a:p>
          <a:p>
            <a:pPr marL="0" indent="0">
              <a:buNone/>
            </a:pPr>
            <a:endParaRPr lang="en-GB" sz="1200" u="sng" dirty="0"/>
          </a:p>
          <a:p>
            <a:r>
              <a:rPr lang="en-GB" sz="2500" dirty="0"/>
              <a:t>Please ensure all uniform is clearly labelled including PE kit</a:t>
            </a:r>
          </a:p>
          <a:p>
            <a:r>
              <a:rPr lang="en-GB" sz="2500" dirty="0"/>
              <a:t>PE day is MONDAY and pupils are to continue to wear their kits to school</a:t>
            </a:r>
          </a:p>
          <a:p>
            <a:r>
              <a:rPr lang="en-GB" sz="2500" dirty="0"/>
              <a:t>No jewellery (stud earrings are permitted),no nail varnish, no SMART watches</a:t>
            </a:r>
          </a:p>
          <a:p>
            <a:r>
              <a:rPr lang="en-GB" sz="2500" dirty="0"/>
              <a:t>Uniform policy and lists can be found on our website for clarity</a:t>
            </a:r>
          </a:p>
          <a:p>
            <a:pPr marL="0" indent="0">
              <a:buNone/>
            </a:pPr>
            <a:r>
              <a:rPr lang="en-GB" dirty="0">
                <a:hlinkClick r:id="rId2"/>
              </a:rPr>
              <a:t>https://www.st-bartholomewsrc-pri.kent.sch.uk/School-Uniform/</a:t>
            </a:r>
            <a:r>
              <a:rPr lang="en-GB" dirty="0"/>
              <a:t> </a:t>
            </a:r>
          </a:p>
        </p:txBody>
      </p:sp>
      <p:pic>
        <p:nvPicPr>
          <p:cNvPr id="5" name="Picture 4">
            <a:extLst>
              <a:ext uri="{FF2B5EF4-FFF2-40B4-BE49-F238E27FC236}">
                <a16:creationId xmlns:a16="http://schemas.microsoft.com/office/drawing/2014/main" id="{AFD53F76-E704-49D7-B719-5E11C9A745B5}"/>
              </a:ext>
            </a:extLst>
          </p:cNvPr>
          <p:cNvPicPr>
            <a:picLocks noChangeAspect="1"/>
          </p:cNvPicPr>
          <p:nvPr/>
        </p:nvPicPr>
        <p:blipFill>
          <a:blip r:embed="rId3"/>
          <a:stretch>
            <a:fillRect/>
          </a:stretch>
        </p:blipFill>
        <p:spPr>
          <a:xfrm>
            <a:off x="317441" y="2254679"/>
            <a:ext cx="2739524" cy="2513117"/>
          </a:xfrm>
          <a:prstGeom prst="rect">
            <a:avLst/>
          </a:prstGeom>
        </p:spPr>
      </p:pic>
    </p:spTree>
    <p:extLst>
      <p:ext uri="{BB962C8B-B14F-4D97-AF65-F5344CB8AC3E}">
        <p14:creationId xmlns:p14="http://schemas.microsoft.com/office/powerpoint/2010/main" val="3293828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CDA4B-87D0-4FE2-A8F4-C2D8801348E9}"/>
              </a:ext>
            </a:extLst>
          </p:cNvPr>
          <p:cNvSpPr>
            <a:spLocks noGrp="1"/>
          </p:cNvSpPr>
          <p:nvPr>
            <p:ph type="title"/>
          </p:nvPr>
        </p:nvSpPr>
        <p:spPr>
          <a:xfrm>
            <a:off x="252919" y="1123837"/>
            <a:ext cx="2947482" cy="4601183"/>
          </a:xfrm>
        </p:spPr>
        <p:txBody>
          <a:bodyPr>
            <a:normAutofit/>
          </a:bodyPr>
          <a:lstStyle/>
          <a:p>
            <a:endParaRPr lang="en-US" dirty="0"/>
          </a:p>
        </p:txBody>
      </p:sp>
      <p:sp>
        <p:nvSpPr>
          <p:cNvPr id="4" name="Content Placeholder 3">
            <a:extLst>
              <a:ext uri="{FF2B5EF4-FFF2-40B4-BE49-F238E27FC236}">
                <a16:creationId xmlns:a16="http://schemas.microsoft.com/office/drawing/2014/main" id="{F6B56F77-FD53-4A1A-8195-31C14DC7F878}"/>
              </a:ext>
            </a:extLst>
          </p:cNvPr>
          <p:cNvSpPr>
            <a:spLocks noGrp="1"/>
          </p:cNvSpPr>
          <p:nvPr>
            <p:ph idx="1"/>
          </p:nvPr>
        </p:nvSpPr>
        <p:spPr>
          <a:xfrm>
            <a:off x="3869268" y="779929"/>
            <a:ext cx="7315200" cy="5204819"/>
          </a:xfrm>
        </p:spPr>
        <p:txBody>
          <a:bodyPr/>
          <a:lstStyle/>
          <a:p>
            <a:pPr marL="0" indent="0">
              <a:buNone/>
            </a:pPr>
            <a:r>
              <a:rPr lang="en-GB" sz="2800" u="sng" dirty="0"/>
              <a:t>General Reminders</a:t>
            </a:r>
          </a:p>
          <a:p>
            <a:pPr marL="0" indent="0">
              <a:buNone/>
            </a:pPr>
            <a:endParaRPr lang="en-GB" sz="2800" u="sng" dirty="0"/>
          </a:p>
          <a:p>
            <a:r>
              <a:rPr lang="en-GB" sz="2500" dirty="0"/>
              <a:t>Punctuality</a:t>
            </a:r>
          </a:p>
          <a:p>
            <a:r>
              <a:rPr lang="en-GB" sz="2500" dirty="0"/>
              <a:t>Home time</a:t>
            </a:r>
          </a:p>
          <a:p>
            <a:r>
              <a:rPr lang="en-GB" sz="2500" dirty="0"/>
              <a:t>Planners </a:t>
            </a:r>
          </a:p>
          <a:p>
            <a:r>
              <a:rPr lang="en-GB" sz="2500" dirty="0"/>
              <a:t>Letters</a:t>
            </a:r>
          </a:p>
          <a:p>
            <a:r>
              <a:rPr lang="en-GB" sz="2500" dirty="0"/>
              <a:t>Clubs</a:t>
            </a:r>
          </a:p>
          <a:p>
            <a:r>
              <a:rPr lang="en-GB" sz="2500" dirty="0"/>
              <a:t>Mobile Phones</a:t>
            </a:r>
          </a:p>
          <a:p>
            <a:pPr marL="0" indent="0">
              <a:buNone/>
            </a:pPr>
            <a:endParaRPr lang="en-GB" dirty="0"/>
          </a:p>
        </p:txBody>
      </p:sp>
      <p:pic>
        <p:nvPicPr>
          <p:cNvPr id="5" name="Picture 4">
            <a:extLst>
              <a:ext uri="{FF2B5EF4-FFF2-40B4-BE49-F238E27FC236}">
                <a16:creationId xmlns:a16="http://schemas.microsoft.com/office/drawing/2014/main" id="{FC189CDC-56D6-4D88-A514-5756D29B2BC5}"/>
              </a:ext>
            </a:extLst>
          </p:cNvPr>
          <p:cNvPicPr>
            <a:picLocks noChangeAspect="1"/>
          </p:cNvPicPr>
          <p:nvPr/>
        </p:nvPicPr>
        <p:blipFill>
          <a:blip r:embed="rId2"/>
          <a:stretch>
            <a:fillRect/>
          </a:stretch>
        </p:blipFill>
        <p:spPr>
          <a:xfrm>
            <a:off x="317441" y="2254679"/>
            <a:ext cx="2739524" cy="2513117"/>
          </a:xfrm>
          <a:prstGeom prst="rect">
            <a:avLst/>
          </a:prstGeom>
        </p:spPr>
      </p:pic>
    </p:spTree>
    <p:extLst>
      <p:ext uri="{BB962C8B-B14F-4D97-AF65-F5344CB8AC3E}">
        <p14:creationId xmlns:p14="http://schemas.microsoft.com/office/powerpoint/2010/main" val="94949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CDA4B-87D0-4FE2-A8F4-C2D8801348E9}"/>
              </a:ext>
            </a:extLst>
          </p:cNvPr>
          <p:cNvSpPr>
            <a:spLocks noGrp="1"/>
          </p:cNvSpPr>
          <p:nvPr>
            <p:ph type="title"/>
          </p:nvPr>
        </p:nvSpPr>
        <p:spPr>
          <a:xfrm>
            <a:off x="252919" y="1123837"/>
            <a:ext cx="2947482" cy="4601183"/>
          </a:xfrm>
        </p:spPr>
        <p:txBody>
          <a:bodyPr>
            <a:normAutofit/>
          </a:bodyPr>
          <a:lstStyle/>
          <a:p>
            <a:endParaRPr lang="en-US" dirty="0"/>
          </a:p>
        </p:txBody>
      </p:sp>
      <p:sp>
        <p:nvSpPr>
          <p:cNvPr id="4" name="Content Placeholder 3">
            <a:extLst>
              <a:ext uri="{FF2B5EF4-FFF2-40B4-BE49-F238E27FC236}">
                <a16:creationId xmlns:a16="http://schemas.microsoft.com/office/drawing/2014/main" id="{F6B56F77-FD53-4A1A-8195-31C14DC7F878}"/>
              </a:ext>
            </a:extLst>
          </p:cNvPr>
          <p:cNvSpPr>
            <a:spLocks noGrp="1"/>
          </p:cNvSpPr>
          <p:nvPr>
            <p:ph idx="1"/>
          </p:nvPr>
        </p:nvSpPr>
        <p:spPr>
          <a:xfrm>
            <a:off x="3550023" y="448235"/>
            <a:ext cx="8121045" cy="2236949"/>
          </a:xfrm>
        </p:spPr>
        <p:txBody>
          <a:bodyPr>
            <a:normAutofit fontScale="77500" lnSpcReduction="20000"/>
          </a:bodyPr>
          <a:lstStyle/>
          <a:p>
            <a:pPr marL="0" indent="0">
              <a:buNone/>
            </a:pPr>
            <a:r>
              <a:rPr lang="en-GB" sz="3000" u="sng" dirty="0"/>
              <a:t>Online Safety</a:t>
            </a:r>
          </a:p>
          <a:p>
            <a:pPr marL="0" indent="0">
              <a:buNone/>
            </a:pPr>
            <a:r>
              <a:rPr lang="en-GB" altLang="en-US" sz="2700" dirty="0">
                <a:solidFill>
                  <a:schemeClr val="bg2">
                    <a:lumMod val="50000"/>
                  </a:schemeClr>
                </a:solidFill>
              </a:rPr>
              <a:t>A reminder that the internet is not a particularly safe place for our children to be navigating alone.  </a:t>
            </a:r>
          </a:p>
          <a:p>
            <a:pPr marL="0" indent="0">
              <a:buNone/>
            </a:pPr>
            <a:r>
              <a:rPr lang="en-GB" altLang="en-US" sz="2700" dirty="0">
                <a:solidFill>
                  <a:schemeClr val="bg2">
                    <a:lumMod val="50000"/>
                  </a:schemeClr>
                </a:solidFill>
              </a:rPr>
              <a:t>Please know what your children are accessing (apps/social media etc.) and know what the age restrictions are for each one along with the capabilities that come hand in hand with each different application.  Please also exercise the many parental controls that are available.</a:t>
            </a:r>
            <a:endParaRPr lang="en-GB" sz="2700" dirty="0">
              <a:solidFill>
                <a:schemeClr val="bg2">
                  <a:lumMod val="50000"/>
                </a:schemeClr>
              </a:solidFill>
            </a:endParaRPr>
          </a:p>
          <a:p>
            <a:pPr marL="0" indent="0">
              <a:buNone/>
            </a:pPr>
            <a:endParaRPr lang="en-GB" dirty="0"/>
          </a:p>
        </p:txBody>
      </p:sp>
      <p:pic>
        <p:nvPicPr>
          <p:cNvPr id="6" name="Picture 5">
            <a:extLst>
              <a:ext uri="{FF2B5EF4-FFF2-40B4-BE49-F238E27FC236}">
                <a16:creationId xmlns:a16="http://schemas.microsoft.com/office/drawing/2014/main" id="{00F0CC7C-AC80-4393-BEC4-A1B7D9709303}"/>
              </a:ext>
            </a:extLst>
          </p:cNvPr>
          <p:cNvPicPr>
            <a:picLocks noChangeAspect="1"/>
          </p:cNvPicPr>
          <p:nvPr/>
        </p:nvPicPr>
        <p:blipFill>
          <a:blip r:embed="rId2"/>
          <a:stretch>
            <a:fillRect/>
          </a:stretch>
        </p:blipFill>
        <p:spPr>
          <a:xfrm>
            <a:off x="317441" y="2254679"/>
            <a:ext cx="2739524" cy="2513117"/>
          </a:xfrm>
          <a:prstGeom prst="rect">
            <a:avLst/>
          </a:prstGeom>
        </p:spPr>
      </p:pic>
      <p:pic>
        <p:nvPicPr>
          <p:cNvPr id="8" name="Picture 7">
            <a:extLst>
              <a:ext uri="{FF2B5EF4-FFF2-40B4-BE49-F238E27FC236}">
                <a16:creationId xmlns:a16="http://schemas.microsoft.com/office/drawing/2014/main" id="{58BB1824-6152-4B78-9DAC-99CDF612170E}"/>
              </a:ext>
            </a:extLst>
          </p:cNvPr>
          <p:cNvPicPr>
            <a:picLocks noChangeAspect="1"/>
          </p:cNvPicPr>
          <p:nvPr/>
        </p:nvPicPr>
        <p:blipFill>
          <a:blip r:embed="rId3"/>
          <a:stretch>
            <a:fillRect/>
          </a:stretch>
        </p:blipFill>
        <p:spPr>
          <a:xfrm>
            <a:off x="3989954" y="2555445"/>
            <a:ext cx="2973079" cy="4004283"/>
          </a:xfrm>
          <a:prstGeom prst="rect">
            <a:avLst/>
          </a:prstGeom>
        </p:spPr>
      </p:pic>
      <p:pic>
        <p:nvPicPr>
          <p:cNvPr id="10" name="Picture 9">
            <a:extLst>
              <a:ext uri="{FF2B5EF4-FFF2-40B4-BE49-F238E27FC236}">
                <a16:creationId xmlns:a16="http://schemas.microsoft.com/office/drawing/2014/main" id="{99B2B67B-6383-471E-9517-12473081CCA1}"/>
              </a:ext>
            </a:extLst>
          </p:cNvPr>
          <p:cNvPicPr>
            <a:picLocks noChangeAspect="1"/>
          </p:cNvPicPr>
          <p:nvPr/>
        </p:nvPicPr>
        <p:blipFill>
          <a:blip r:embed="rId4"/>
          <a:stretch>
            <a:fillRect/>
          </a:stretch>
        </p:blipFill>
        <p:spPr>
          <a:xfrm>
            <a:off x="7593106" y="2555445"/>
            <a:ext cx="2821471" cy="4030673"/>
          </a:xfrm>
          <a:prstGeom prst="rect">
            <a:avLst/>
          </a:prstGeom>
        </p:spPr>
      </p:pic>
    </p:spTree>
    <p:extLst>
      <p:ext uri="{BB962C8B-B14F-4D97-AF65-F5344CB8AC3E}">
        <p14:creationId xmlns:p14="http://schemas.microsoft.com/office/powerpoint/2010/main" val="1980126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CDA4B-87D0-4FE2-A8F4-C2D8801348E9}"/>
              </a:ext>
            </a:extLst>
          </p:cNvPr>
          <p:cNvSpPr>
            <a:spLocks noGrp="1"/>
          </p:cNvSpPr>
          <p:nvPr>
            <p:ph type="title"/>
          </p:nvPr>
        </p:nvSpPr>
        <p:spPr>
          <a:xfrm>
            <a:off x="252919" y="1123837"/>
            <a:ext cx="2947482" cy="4601183"/>
          </a:xfrm>
        </p:spPr>
        <p:txBody>
          <a:bodyPr>
            <a:normAutofit/>
          </a:bodyPr>
          <a:lstStyle/>
          <a:p>
            <a:endParaRPr lang="en-US" dirty="0"/>
          </a:p>
        </p:txBody>
      </p:sp>
      <p:sp>
        <p:nvSpPr>
          <p:cNvPr id="4" name="Content Placeholder 3">
            <a:extLst>
              <a:ext uri="{FF2B5EF4-FFF2-40B4-BE49-F238E27FC236}">
                <a16:creationId xmlns:a16="http://schemas.microsoft.com/office/drawing/2014/main" id="{F6B56F77-FD53-4A1A-8195-31C14DC7F878}"/>
              </a:ext>
            </a:extLst>
          </p:cNvPr>
          <p:cNvSpPr>
            <a:spLocks noGrp="1"/>
          </p:cNvSpPr>
          <p:nvPr>
            <p:ph idx="1"/>
          </p:nvPr>
        </p:nvSpPr>
        <p:spPr>
          <a:xfrm>
            <a:off x="3575036" y="475129"/>
            <a:ext cx="8121045" cy="932330"/>
          </a:xfrm>
        </p:spPr>
        <p:txBody>
          <a:bodyPr>
            <a:normAutofit/>
          </a:bodyPr>
          <a:lstStyle/>
          <a:p>
            <a:pPr marL="0" indent="0">
              <a:buNone/>
            </a:pPr>
            <a:r>
              <a:rPr lang="en-GB" sz="2800" u="sng" dirty="0"/>
              <a:t>Online Safety</a:t>
            </a:r>
          </a:p>
          <a:p>
            <a:pPr marL="0" indent="0">
              <a:buNone/>
            </a:pPr>
            <a:endParaRPr lang="en-GB" dirty="0"/>
          </a:p>
        </p:txBody>
      </p:sp>
      <p:pic>
        <p:nvPicPr>
          <p:cNvPr id="6" name="Picture 3">
            <a:extLst>
              <a:ext uri="{FF2B5EF4-FFF2-40B4-BE49-F238E27FC236}">
                <a16:creationId xmlns:a16="http://schemas.microsoft.com/office/drawing/2014/main" id="{00218EEC-7021-43EF-BC00-9E4E6FC079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5036" y="1123837"/>
            <a:ext cx="3518067" cy="4998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a:extLst>
              <a:ext uri="{FF2B5EF4-FFF2-40B4-BE49-F238E27FC236}">
                <a16:creationId xmlns:a16="http://schemas.microsoft.com/office/drawing/2014/main" id="{E8CD294A-B954-41DD-9D30-DD7EC36412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8229" y="1123837"/>
            <a:ext cx="3421412" cy="510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E7980E80-D126-41A2-B206-F357F8C613EC}"/>
              </a:ext>
            </a:extLst>
          </p:cNvPr>
          <p:cNvPicPr>
            <a:picLocks noChangeAspect="1"/>
          </p:cNvPicPr>
          <p:nvPr/>
        </p:nvPicPr>
        <p:blipFill>
          <a:blip r:embed="rId4"/>
          <a:stretch>
            <a:fillRect/>
          </a:stretch>
        </p:blipFill>
        <p:spPr>
          <a:xfrm>
            <a:off x="317441" y="2254679"/>
            <a:ext cx="2739524" cy="2513117"/>
          </a:xfrm>
          <a:prstGeom prst="rect">
            <a:avLst/>
          </a:prstGeom>
        </p:spPr>
      </p:pic>
    </p:spTree>
    <p:extLst>
      <p:ext uri="{BB962C8B-B14F-4D97-AF65-F5344CB8AC3E}">
        <p14:creationId xmlns:p14="http://schemas.microsoft.com/office/powerpoint/2010/main" val="663907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CDA4B-87D0-4FE2-A8F4-C2D8801348E9}"/>
              </a:ext>
            </a:extLst>
          </p:cNvPr>
          <p:cNvSpPr>
            <a:spLocks noGrp="1"/>
          </p:cNvSpPr>
          <p:nvPr>
            <p:ph type="title"/>
          </p:nvPr>
        </p:nvSpPr>
        <p:spPr>
          <a:xfrm>
            <a:off x="252919" y="1123837"/>
            <a:ext cx="2947482" cy="4601183"/>
          </a:xfrm>
        </p:spPr>
        <p:txBody>
          <a:bodyPr>
            <a:normAutofit/>
          </a:bodyPr>
          <a:lstStyle/>
          <a:p>
            <a:endParaRPr lang="en-US" dirty="0"/>
          </a:p>
        </p:txBody>
      </p:sp>
      <p:sp>
        <p:nvSpPr>
          <p:cNvPr id="4" name="Content Placeholder 3">
            <a:extLst>
              <a:ext uri="{FF2B5EF4-FFF2-40B4-BE49-F238E27FC236}">
                <a16:creationId xmlns:a16="http://schemas.microsoft.com/office/drawing/2014/main" id="{F6B56F77-FD53-4A1A-8195-31C14DC7F878}"/>
              </a:ext>
            </a:extLst>
          </p:cNvPr>
          <p:cNvSpPr>
            <a:spLocks noGrp="1"/>
          </p:cNvSpPr>
          <p:nvPr>
            <p:ph idx="1"/>
          </p:nvPr>
        </p:nvSpPr>
        <p:spPr>
          <a:xfrm>
            <a:off x="3869268" y="779929"/>
            <a:ext cx="7315200" cy="5204819"/>
          </a:xfrm>
        </p:spPr>
        <p:txBody>
          <a:bodyPr>
            <a:normAutofit fontScale="77500" lnSpcReduction="20000"/>
          </a:bodyPr>
          <a:lstStyle/>
          <a:p>
            <a:pPr marL="0" indent="0">
              <a:buNone/>
            </a:pPr>
            <a:r>
              <a:rPr lang="en-GB" sz="2800" u="sng" dirty="0"/>
              <a:t>The Year Ahead</a:t>
            </a:r>
          </a:p>
          <a:p>
            <a:pPr marL="0" indent="0">
              <a:buNone/>
            </a:pPr>
            <a:endParaRPr lang="en-GB" sz="2800" u="sng" dirty="0"/>
          </a:p>
          <a:p>
            <a:pPr marL="0" indent="0">
              <a:buNone/>
            </a:pPr>
            <a:r>
              <a:rPr lang="en-GB" sz="2700" dirty="0"/>
              <a:t>There will be lots of focussed learning but also lots of fun experiences for your children. </a:t>
            </a:r>
          </a:p>
          <a:p>
            <a:r>
              <a:rPr lang="en-GB" sz="2700" dirty="0"/>
              <a:t>School trips &amp; experience days</a:t>
            </a:r>
          </a:p>
          <a:p>
            <a:r>
              <a:rPr lang="en-GB" sz="2700" dirty="0"/>
              <a:t>Christmas Carol Concert</a:t>
            </a:r>
          </a:p>
          <a:p>
            <a:r>
              <a:rPr lang="en-GB" sz="2700" dirty="0"/>
              <a:t>Residential trip (more information and meetings to follow later in the year)</a:t>
            </a:r>
          </a:p>
          <a:p>
            <a:r>
              <a:rPr lang="en-GB" sz="2700" dirty="0"/>
              <a:t>After school clubs</a:t>
            </a:r>
          </a:p>
          <a:p>
            <a:r>
              <a:rPr lang="en-GB" sz="2700" dirty="0"/>
              <a:t>Buddy activities</a:t>
            </a:r>
          </a:p>
          <a:p>
            <a:r>
              <a:rPr lang="en-GB" sz="2700" dirty="0"/>
              <a:t>Bake Off</a:t>
            </a:r>
          </a:p>
          <a:p>
            <a:r>
              <a:rPr lang="en-GB" sz="2700" dirty="0"/>
              <a:t>End of Year production</a:t>
            </a:r>
          </a:p>
          <a:p>
            <a:r>
              <a:rPr lang="en-GB" sz="2700" dirty="0"/>
              <a:t>End of Year disco</a:t>
            </a:r>
          </a:p>
          <a:p>
            <a:pPr marL="0" indent="0">
              <a:buNone/>
            </a:pPr>
            <a:r>
              <a:rPr lang="en-GB" sz="2700" dirty="0"/>
              <a:t>To list what I can think of currently think of, but there is so many great activities to off set…</a:t>
            </a:r>
          </a:p>
          <a:p>
            <a:pPr marL="0" indent="0">
              <a:buNone/>
            </a:pPr>
            <a:endParaRPr lang="en-GB" dirty="0"/>
          </a:p>
        </p:txBody>
      </p:sp>
      <p:pic>
        <p:nvPicPr>
          <p:cNvPr id="5" name="Picture 4">
            <a:extLst>
              <a:ext uri="{FF2B5EF4-FFF2-40B4-BE49-F238E27FC236}">
                <a16:creationId xmlns:a16="http://schemas.microsoft.com/office/drawing/2014/main" id="{D0167DF6-F247-4822-A03D-F7DA918C35B3}"/>
              </a:ext>
            </a:extLst>
          </p:cNvPr>
          <p:cNvPicPr>
            <a:picLocks noChangeAspect="1"/>
          </p:cNvPicPr>
          <p:nvPr/>
        </p:nvPicPr>
        <p:blipFill>
          <a:blip r:embed="rId2"/>
          <a:stretch>
            <a:fillRect/>
          </a:stretch>
        </p:blipFill>
        <p:spPr>
          <a:xfrm>
            <a:off x="317441" y="2254679"/>
            <a:ext cx="2739524" cy="2513117"/>
          </a:xfrm>
          <a:prstGeom prst="rect">
            <a:avLst/>
          </a:prstGeom>
        </p:spPr>
      </p:pic>
    </p:spTree>
    <p:extLst>
      <p:ext uri="{BB962C8B-B14F-4D97-AF65-F5344CB8AC3E}">
        <p14:creationId xmlns:p14="http://schemas.microsoft.com/office/powerpoint/2010/main" val="32560291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CDA4B-87D0-4FE2-A8F4-C2D8801348E9}"/>
              </a:ext>
            </a:extLst>
          </p:cNvPr>
          <p:cNvSpPr>
            <a:spLocks noGrp="1"/>
          </p:cNvSpPr>
          <p:nvPr>
            <p:ph type="title"/>
          </p:nvPr>
        </p:nvSpPr>
        <p:spPr>
          <a:xfrm>
            <a:off x="252919" y="1123837"/>
            <a:ext cx="2947482" cy="4601183"/>
          </a:xfrm>
        </p:spPr>
        <p:txBody>
          <a:bodyPr>
            <a:normAutofit/>
          </a:bodyPr>
          <a:lstStyle/>
          <a:p>
            <a:endParaRPr lang="en-US" dirty="0"/>
          </a:p>
        </p:txBody>
      </p:sp>
      <p:sp>
        <p:nvSpPr>
          <p:cNvPr id="4" name="Content Placeholder 3">
            <a:extLst>
              <a:ext uri="{FF2B5EF4-FFF2-40B4-BE49-F238E27FC236}">
                <a16:creationId xmlns:a16="http://schemas.microsoft.com/office/drawing/2014/main" id="{F6B56F77-FD53-4A1A-8195-31C14DC7F878}"/>
              </a:ext>
            </a:extLst>
          </p:cNvPr>
          <p:cNvSpPr>
            <a:spLocks noGrp="1"/>
          </p:cNvSpPr>
          <p:nvPr>
            <p:ph idx="1"/>
          </p:nvPr>
        </p:nvSpPr>
        <p:spPr>
          <a:xfrm>
            <a:off x="3842373" y="268941"/>
            <a:ext cx="7704167" cy="6212541"/>
          </a:xfrm>
        </p:spPr>
        <p:txBody>
          <a:bodyPr>
            <a:normAutofit fontScale="85000" lnSpcReduction="20000"/>
          </a:bodyPr>
          <a:lstStyle/>
          <a:p>
            <a:pPr marL="0" indent="0">
              <a:buNone/>
            </a:pPr>
            <a:r>
              <a:rPr lang="en-GB" sz="3600" b="1" dirty="0">
                <a:solidFill>
                  <a:schemeClr val="tx1"/>
                </a:solidFill>
              </a:rPr>
              <a:t>The ‘S’ word…</a:t>
            </a:r>
          </a:p>
          <a:p>
            <a:pPr marL="0" indent="0">
              <a:buNone/>
            </a:pPr>
            <a:r>
              <a:rPr lang="en-GB" sz="2300" dirty="0"/>
              <a:t>I’m sure I don’t need to tell you what your children will face in May, but…                          </a:t>
            </a:r>
          </a:p>
          <a:p>
            <a:pPr marL="0" indent="0">
              <a:buNone/>
            </a:pPr>
            <a:r>
              <a:rPr lang="en-GB" sz="2300" dirty="0"/>
              <a:t>I can’t not mention it!  </a:t>
            </a:r>
          </a:p>
          <a:p>
            <a:pPr marL="0" indent="0">
              <a:buNone/>
            </a:pPr>
            <a:r>
              <a:rPr lang="en-GB" sz="2400" b="1" dirty="0">
                <a:solidFill>
                  <a:srgbClr val="FF0000"/>
                </a:solidFill>
              </a:rPr>
              <a:t>SATs</a:t>
            </a:r>
          </a:p>
          <a:p>
            <a:pPr marL="0" indent="0">
              <a:buNone/>
            </a:pPr>
            <a:r>
              <a:rPr lang="en-GB" sz="2300" dirty="0"/>
              <a:t>Firstly, I do not want you or your children to worry about these, the children will be well prepared by the time SATs week rolls around. </a:t>
            </a:r>
            <a:endParaRPr lang="en-GB" dirty="0"/>
          </a:p>
          <a:p>
            <a:pPr marL="0" indent="0">
              <a:buNone/>
            </a:pPr>
            <a:r>
              <a:rPr lang="en-GB" sz="2300" dirty="0"/>
              <a:t>SATs week consists of  6 tests.  </a:t>
            </a:r>
          </a:p>
          <a:p>
            <a:pPr marL="0" indent="0">
              <a:buNone/>
            </a:pPr>
            <a:r>
              <a:rPr lang="en-GB" sz="2300" b="1" dirty="0">
                <a:solidFill>
                  <a:srgbClr val="00B050"/>
                </a:solidFill>
              </a:rPr>
              <a:t>Monday 10</a:t>
            </a:r>
            <a:r>
              <a:rPr lang="en-GB" sz="2300" b="1" baseline="30000" dirty="0">
                <a:solidFill>
                  <a:srgbClr val="00B050"/>
                </a:solidFill>
              </a:rPr>
              <a:t>th</a:t>
            </a:r>
            <a:r>
              <a:rPr lang="en-GB" sz="2300" b="1" dirty="0">
                <a:solidFill>
                  <a:srgbClr val="00B050"/>
                </a:solidFill>
              </a:rPr>
              <a:t> May – GPS </a:t>
            </a:r>
          </a:p>
          <a:p>
            <a:pPr marL="0" indent="0">
              <a:buNone/>
            </a:pPr>
            <a:r>
              <a:rPr lang="en-GB" sz="2300" dirty="0"/>
              <a:t> One 45 minute, 50 mark grammar and punctuation test, followed by a 15 minute, 20 mark spelling test.</a:t>
            </a:r>
          </a:p>
          <a:p>
            <a:pPr marL="0" indent="0">
              <a:buNone/>
            </a:pPr>
            <a:r>
              <a:rPr lang="en-GB" sz="2300" b="1" dirty="0">
                <a:solidFill>
                  <a:srgbClr val="FF33CC"/>
                </a:solidFill>
              </a:rPr>
              <a:t>Tuesday 11</a:t>
            </a:r>
            <a:r>
              <a:rPr lang="en-GB" sz="2300" b="1" baseline="30000" dirty="0">
                <a:solidFill>
                  <a:srgbClr val="FF33CC"/>
                </a:solidFill>
              </a:rPr>
              <a:t>th</a:t>
            </a:r>
            <a:r>
              <a:rPr lang="en-GB" sz="2300" b="1" dirty="0">
                <a:solidFill>
                  <a:srgbClr val="FF33CC"/>
                </a:solidFill>
              </a:rPr>
              <a:t> May – English Reading</a:t>
            </a:r>
          </a:p>
          <a:p>
            <a:pPr marL="0" indent="0">
              <a:buNone/>
            </a:pPr>
            <a:r>
              <a:rPr lang="en-GB" sz="2300" dirty="0"/>
              <a:t>A 60 minute, 50 mark comprehension test</a:t>
            </a:r>
          </a:p>
          <a:p>
            <a:pPr marL="0" indent="0">
              <a:buNone/>
            </a:pPr>
            <a:r>
              <a:rPr lang="en-GB" sz="2300" b="1" dirty="0">
                <a:solidFill>
                  <a:srgbClr val="0070C0"/>
                </a:solidFill>
              </a:rPr>
              <a:t>Wednesday 12</a:t>
            </a:r>
            <a:r>
              <a:rPr lang="en-GB" sz="2300" b="1" baseline="30000" dirty="0">
                <a:solidFill>
                  <a:srgbClr val="0070C0"/>
                </a:solidFill>
              </a:rPr>
              <a:t>th</a:t>
            </a:r>
            <a:r>
              <a:rPr lang="en-GB" sz="2300" b="1" dirty="0">
                <a:solidFill>
                  <a:srgbClr val="0070C0"/>
                </a:solidFill>
              </a:rPr>
              <a:t> May – Maths</a:t>
            </a:r>
          </a:p>
          <a:p>
            <a:pPr marL="0" indent="0">
              <a:buNone/>
            </a:pPr>
            <a:r>
              <a:rPr lang="en-GB" sz="2300" dirty="0"/>
              <a:t>One 30 minute, 40 mark arithmetic paper, followed by a 40 minute, 35 mark reasoning paper</a:t>
            </a:r>
          </a:p>
          <a:p>
            <a:pPr marL="0" indent="0">
              <a:buNone/>
            </a:pPr>
            <a:r>
              <a:rPr lang="en-GB" sz="2300" b="1" dirty="0">
                <a:solidFill>
                  <a:schemeClr val="accent6"/>
                </a:solidFill>
              </a:rPr>
              <a:t>Thursday 13</a:t>
            </a:r>
            <a:r>
              <a:rPr lang="en-GB" sz="2300" b="1" baseline="30000" dirty="0">
                <a:solidFill>
                  <a:schemeClr val="accent6"/>
                </a:solidFill>
              </a:rPr>
              <a:t>th</a:t>
            </a:r>
            <a:r>
              <a:rPr lang="en-GB" sz="2300" b="1" dirty="0">
                <a:solidFill>
                  <a:schemeClr val="accent6"/>
                </a:solidFill>
              </a:rPr>
              <a:t> – Maths</a:t>
            </a:r>
          </a:p>
          <a:p>
            <a:pPr marL="0" indent="0">
              <a:buNone/>
            </a:pPr>
            <a:r>
              <a:rPr lang="en-GB" sz="2300" dirty="0"/>
              <a:t>A 40 minute, 35 mark reasoning paper.</a:t>
            </a:r>
            <a:endParaRPr lang="en-GB" dirty="0"/>
          </a:p>
        </p:txBody>
      </p:sp>
      <p:pic>
        <p:nvPicPr>
          <p:cNvPr id="5" name="Picture 4">
            <a:extLst>
              <a:ext uri="{FF2B5EF4-FFF2-40B4-BE49-F238E27FC236}">
                <a16:creationId xmlns:a16="http://schemas.microsoft.com/office/drawing/2014/main" id="{6B0FB173-E32C-4415-801D-3E09A0CF80F1}"/>
              </a:ext>
            </a:extLst>
          </p:cNvPr>
          <p:cNvPicPr>
            <a:picLocks noChangeAspect="1"/>
          </p:cNvPicPr>
          <p:nvPr/>
        </p:nvPicPr>
        <p:blipFill>
          <a:blip r:embed="rId2"/>
          <a:stretch>
            <a:fillRect/>
          </a:stretch>
        </p:blipFill>
        <p:spPr>
          <a:xfrm>
            <a:off x="317441" y="2254679"/>
            <a:ext cx="2739524" cy="2513117"/>
          </a:xfrm>
          <a:prstGeom prst="rect">
            <a:avLst/>
          </a:prstGeom>
        </p:spPr>
      </p:pic>
    </p:spTree>
    <p:extLst>
      <p:ext uri="{BB962C8B-B14F-4D97-AF65-F5344CB8AC3E}">
        <p14:creationId xmlns:p14="http://schemas.microsoft.com/office/powerpoint/2010/main" val="1592324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CDA4B-87D0-4FE2-A8F4-C2D8801348E9}"/>
              </a:ext>
            </a:extLst>
          </p:cNvPr>
          <p:cNvSpPr>
            <a:spLocks noGrp="1"/>
          </p:cNvSpPr>
          <p:nvPr>
            <p:ph type="title"/>
          </p:nvPr>
        </p:nvSpPr>
        <p:spPr>
          <a:xfrm>
            <a:off x="252919" y="1123837"/>
            <a:ext cx="2947482" cy="4601183"/>
          </a:xfrm>
        </p:spPr>
        <p:txBody>
          <a:bodyPr>
            <a:normAutofit/>
          </a:bodyPr>
          <a:lstStyle/>
          <a:p>
            <a:endParaRPr lang="en-US" dirty="0"/>
          </a:p>
        </p:txBody>
      </p:sp>
      <p:sp>
        <p:nvSpPr>
          <p:cNvPr id="4" name="Content Placeholder 3">
            <a:extLst>
              <a:ext uri="{FF2B5EF4-FFF2-40B4-BE49-F238E27FC236}">
                <a16:creationId xmlns:a16="http://schemas.microsoft.com/office/drawing/2014/main" id="{F6B56F77-FD53-4A1A-8195-31C14DC7F878}"/>
              </a:ext>
            </a:extLst>
          </p:cNvPr>
          <p:cNvSpPr>
            <a:spLocks noGrp="1"/>
          </p:cNvSpPr>
          <p:nvPr>
            <p:ph idx="1"/>
          </p:nvPr>
        </p:nvSpPr>
        <p:spPr/>
        <p:txBody>
          <a:bodyPr>
            <a:normAutofit/>
          </a:bodyPr>
          <a:lstStyle/>
          <a:p>
            <a:pPr marL="0" indent="0" algn="ctr">
              <a:buNone/>
            </a:pPr>
            <a:r>
              <a:rPr lang="en-GB" sz="3200" dirty="0"/>
              <a:t>Any questions?</a:t>
            </a:r>
          </a:p>
        </p:txBody>
      </p:sp>
      <p:pic>
        <p:nvPicPr>
          <p:cNvPr id="5" name="Picture 4">
            <a:extLst>
              <a:ext uri="{FF2B5EF4-FFF2-40B4-BE49-F238E27FC236}">
                <a16:creationId xmlns:a16="http://schemas.microsoft.com/office/drawing/2014/main" id="{C4934BC9-AB1C-4D12-93C8-41AFA32726E6}"/>
              </a:ext>
            </a:extLst>
          </p:cNvPr>
          <p:cNvPicPr>
            <a:picLocks noChangeAspect="1"/>
          </p:cNvPicPr>
          <p:nvPr/>
        </p:nvPicPr>
        <p:blipFill>
          <a:blip r:embed="rId2"/>
          <a:stretch>
            <a:fillRect/>
          </a:stretch>
        </p:blipFill>
        <p:spPr>
          <a:xfrm>
            <a:off x="317441" y="2254679"/>
            <a:ext cx="2739524" cy="2513117"/>
          </a:xfrm>
          <a:prstGeom prst="rect">
            <a:avLst/>
          </a:prstGeom>
        </p:spPr>
      </p:pic>
    </p:spTree>
    <p:extLst>
      <p:ext uri="{BB962C8B-B14F-4D97-AF65-F5344CB8AC3E}">
        <p14:creationId xmlns:p14="http://schemas.microsoft.com/office/powerpoint/2010/main" val="26021234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CDA4B-87D0-4FE2-A8F4-C2D8801348E9}"/>
              </a:ext>
            </a:extLst>
          </p:cNvPr>
          <p:cNvSpPr>
            <a:spLocks noGrp="1"/>
          </p:cNvSpPr>
          <p:nvPr>
            <p:ph type="title"/>
          </p:nvPr>
        </p:nvSpPr>
        <p:spPr>
          <a:xfrm>
            <a:off x="252919" y="1123837"/>
            <a:ext cx="2947482" cy="4601183"/>
          </a:xfrm>
        </p:spPr>
        <p:txBody>
          <a:bodyPr>
            <a:normAutofit/>
          </a:bodyPr>
          <a:lstStyle/>
          <a:p>
            <a:endParaRPr lang="en-US" dirty="0"/>
          </a:p>
        </p:txBody>
      </p:sp>
      <p:sp>
        <p:nvSpPr>
          <p:cNvPr id="4" name="Content Placeholder 3">
            <a:extLst>
              <a:ext uri="{FF2B5EF4-FFF2-40B4-BE49-F238E27FC236}">
                <a16:creationId xmlns:a16="http://schemas.microsoft.com/office/drawing/2014/main" id="{F6B56F77-FD53-4A1A-8195-31C14DC7F878}"/>
              </a:ext>
            </a:extLst>
          </p:cNvPr>
          <p:cNvSpPr>
            <a:spLocks noGrp="1"/>
          </p:cNvSpPr>
          <p:nvPr>
            <p:ph idx="1"/>
          </p:nvPr>
        </p:nvSpPr>
        <p:spPr>
          <a:xfrm>
            <a:off x="3869268" y="864108"/>
            <a:ext cx="7315200" cy="2219751"/>
          </a:xfrm>
        </p:spPr>
        <p:txBody>
          <a:bodyPr>
            <a:normAutofit/>
          </a:bodyPr>
          <a:lstStyle/>
          <a:p>
            <a:pPr marL="0" indent="0" algn="ctr">
              <a:buNone/>
            </a:pPr>
            <a:r>
              <a:rPr lang="en-GB" sz="2400" dirty="0"/>
              <a:t>Thank you for coming and I look forward to working with your children again (for most of you) and getting to know your children, if I do not already.</a:t>
            </a:r>
          </a:p>
          <a:p>
            <a:pPr marL="0" indent="0" algn="ctr">
              <a:buNone/>
            </a:pPr>
            <a:r>
              <a:rPr lang="en-GB" sz="2400" dirty="0"/>
              <a:t>Mrs Marsh &amp; I are excited for the challenge of the        year ahead!</a:t>
            </a:r>
          </a:p>
          <a:p>
            <a:pPr marL="0" indent="0" algn="ctr">
              <a:buNone/>
            </a:pPr>
            <a:endParaRPr lang="en-GB" sz="3200" dirty="0"/>
          </a:p>
        </p:txBody>
      </p:sp>
      <p:pic>
        <p:nvPicPr>
          <p:cNvPr id="6" name="Picture 5">
            <a:extLst>
              <a:ext uri="{FF2B5EF4-FFF2-40B4-BE49-F238E27FC236}">
                <a16:creationId xmlns:a16="http://schemas.microsoft.com/office/drawing/2014/main" id="{B4A1678B-0868-4CED-AE79-0E9FD776EFEC}"/>
              </a:ext>
            </a:extLst>
          </p:cNvPr>
          <p:cNvPicPr>
            <a:picLocks noChangeAspect="1"/>
          </p:cNvPicPr>
          <p:nvPr/>
        </p:nvPicPr>
        <p:blipFill>
          <a:blip r:embed="rId2"/>
          <a:stretch>
            <a:fillRect/>
          </a:stretch>
        </p:blipFill>
        <p:spPr>
          <a:xfrm>
            <a:off x="317441" y="2254679"/>
            <a:ext cx="2739524" cy="2513117"/>
          </a:xfrm>
          <a:prstGeom prst="rect">
            <a:avLst/>
          </a:prstGeom>
        </p:spPr>
      </p:pic>
      <p:pic>
        <p:nvPicPr>
          <p:cNvPr id="10" name="Picture 9">
            <a:extLst>
              <a:ext uri="{FF2B5EF4-FFF2-40B4-BE49-F238E27FC236}">
                <a16:creationId xmlns:a16="http://schemas.microsoft.com/office/drawing/2014/main" id="{6EB95066-18C6-4F73-9689-ECC3B2DCAE1C}"/>
              </a:ext>
            </a:extLst>
          </p:cNvPr>
          <p:cNvPicPr>
            <a:picLocks noChangeAspect="1"/>
          </p:cNvPicPr>
          <p:nvPr/>
        </p:nvPicPr>
        <p:blipFill>
          <a:blip r:embed="rId3"/>
          <a:stretch>
            <a:fillRect/>
          </a:stretch>
        </p:blipFill>
        <p:spPr>
          <a:xfrm>
            <a:off x="5706614" y="2735349"/>
            <a:ext cx="3769080" cy="3849559"/>
          </a:xfrm>
          <a:prstGeom prst="rect">
            <a:avLst/>
          </a:prstGeom>
        </p:spPr>
      </p:pic>
    </p:spTree>
    <p:extLst>
      <p:ext uri="{BB962C8B-B14F-4D97-AF65-F5344CB8AC3E}">
        <p14:creationId xmlns:p14="http://schemas.microsoft.com/office/powerpoint/2010/main" val="3322548226"/>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5A9C098-A058-4A59-AA77-E2402053F600}">
  <ds:schemaRefs>
    <ds:schemaRef ds:uri="http://schemas.microsoft.com/office/2006/documentManagement/types"/>
    <ds:schemaRef ds:uri="71af3243-3dd4-4a8d-8c0d-dd76da1f02a5"/>
    <ds:schemaRef ds:uri="http://purl.org/dc/terms/"/>
    <ds:schemaRef ds:uri="http://schemas.microsoft.com/office/infopath/2007/PartnerControls"/>
    <ds:schemaRef ds:uri="http://purl.org/dc/elements/1.1/"/>
    <ds:schemaRef ds:uri="http://schemas.microsoft.com/office/2006/metadata/properties"/>
    <ds:schemaRef ds:uri="http://purl.org/dc/dcmitype/"/>
    <ds:schemaRef ds:uri="http://schemas.openxmlformats.org/package/2006/metadata/core-properties"/>
    <ds:schemaRef ds:uri="16c05727-aa75-4e4a-9b5f-8a80a1165891"/>
    <ds:schemaRef ds:uri="http://www.w3.org/XML/1998/namespace"/>
  </ds:schemaRefs>
</ds:datastoreItem>
</file>

<file path=customXml/itemProps2.xml><?xml version="1.0" encoding="utf-8"?>
<ds:datastoreItem xmlns:ds="http://schemas.openxmlformats.org/officeDocument/2006/customXml" ds:itemID="{0BD8AF61-0EFE-4B67-AC63-165AA360F94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CEA0254-3646-4633-AE89-92733C2D697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Retro research presentation</Template>
  <TotalTime>0</TotalTime>
  <Words>812</Words>
  <Application>Microsoft Office PowerPoint</Application>
  <PresentationFormat>Widescreen</PresentationFormat>
  <Paragraphs>78</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Calibri</vt:lpstr>
      <vt:lpstr>Corbel</vt:lpstr>
      <vt:lpstr>Wingdings 2</vt:lpstr>
      <vt:lpstr>Frame</vt:lpstr>
      <vt:lpstr>Welcome to   ‘Meet the Teacher’  in St David’s class!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2025-07-16T11:50:36Z</dcterms:created>
  <dcterms:modified xsi:type="dcterms:W3CDTF">2026-09-18T15:26:48Z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