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81" r:id="rId5"/>
    <p:sldId id="267" r:id="rId6"/>
    <p:sldId id="259" r:id="rId7"/>
    <p:sldId id="269" r:id="rId8"/>
    <p:sldId id="279" r:id="rId9"/>
    <p:sldId id="286" r:id="rId10"/>
    <p:sldId id="274" r:id="rId11"/>
    <p:sldId id="278" r:id="rId12"/>
    <p:sldId id="280" r:id="rId13"/>
    <p:sldId id="287" r:id="rId14"/>
    <p:sldId id="272" r:id="rId15"/>
    <p:sldId id="261" r:id="rId16"/>
    <p:sldId id="268" r:id="rId17"/>
    <p:sldId id="270" r:id="rId18"/>
    <p:sldId id="282" r:id="rId19"/>
    <p:sldId id="283" r:id="rId20"/>
    <p:sldId id="285" r:id="rId21"/>
    <p:sldId id="264" r:id="rId22"/>
    <p:sldId id="265" r:id="rId23"/>
  </p:sldIdLst>
  <p:sldSz cx="12192000" cy="6858000"/>
  <p:notesSz cx="6797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74424" autoAdjust="0"/>
  </p:normalViewPr>
  <p:slideViewPr>
    <p:cSldViewPr snapToGrid="0">
      <p:cViewPr varScale="1">
        <p:scale>
          <a:sx n="88" d="100"/>
          <a:sy n="88" d="100"/>
        </p:scale>
        <p:origin x="1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37614-BAAC-42DD-9C0A-83B5B33B857E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98E54-5EAB-40D4-AA3C-821E8686B7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263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F237F-C22E-4CEE-8F4C-5A789BFAA2F2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F287-43D1-41D4-8CCF-6E9CE04A8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548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26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NEED STAMINA FOR READING LONGER PIECES OF TEXTS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969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Examples of books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679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Examples of books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109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Is there an expected for year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037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908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134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TELLING TIME, MONEY, COUNTING, TIMES TABLES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50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6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18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2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00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9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57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56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81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12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29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9046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623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8737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23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435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24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69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stpaul@st-bartholomewsrc-pri.kent.sch.uk" TargetMode="Externa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447800"/>
            <a:ext cx="7766936" cy="2603033"/>
          </a:xfrm>
        </p:spPr>
        <p:txBody>
          <a:bodyPr/>
          <a:lstStyle/>
          <a:p>
            <a:r>
              <a:rPr lang="en-GB" sz="6600" dirty="0"/>
              <a:t>Meet the Teacher</a:t>
            </a:r>
            <a:br>
              <a:rPr lang="en-GB" sz="6600" dirty="0"/>
            </a:br>
            <a:r>
              <a:rPr lang="en-GB" sz="6600" dirty="0"/>
              <a:t>St George’s Class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Monday 21</a:t>
            </a:r>
            <a:r>
              <a:rPr lang="en-GB" sz="2800" baseline="30000" dirty="0"/>
              <a:t>st</a:t>
            </a:r>
            <a:r>
              <a:rPr lang="en-GB" sz="2800" dirty="0"/>
              <a:t> September</a:t>
            </a:r>
          </a:p>
        </p:txBody>
      </p:sp>
    </p:spTree>
    <p:extLst>
      <p:ext uri="{BB962C8B-B14F-4D97-AF65-F5344CB8AC3E}">
        <p14:creationId xmlns:p14="http://schemas.microsoft.com/office/powerpoint/2010/main" val="41694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35" y="577088"/>
            <a:ext cx="9596525" cy="428597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dirty="0"/>
              <a:t>Staff working with St George’s class:</a:t>
            </a:r>
            <a:br>
              <a:rPr lang="en-GB" sz="4800" dirty="0"/>
            </a:br>
            <a:br>
              <a:rPr lang="en-GB" sz="4000" dirty="0"/>
            </a:br>
            <a:r>
              <a:rPr lang="en-GB" dirty="0">
                <a:solidFill>
                  <a:schemeClr val="tx1"/>
                </a:solidFill>
              </a:rPr>
              <a:t>Mrs Hulls</a:t>
            </a: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Mrs Fenton</a:t>
            </a: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Mrs Sayers</a:t>
            </a:r>
            <a:br>
              <a:rPr lang="en-GB" sz="3100" dirty="0">
                <a:solidFill>
                  <a:schemeClr val="tx1"/>
                </a:solidFill>
              </a:rPr>
            </a:br>
            <a:endParaRPr lang="en-GB" sz="3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27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Topics for the year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180720"/>
              </p:ext>
            </p:extLst>
          </p:nvPr>
        </p:nvGraphicFramePr>
        <p:xfrm>
          <a:off x="793863" y="1662403"/>
          <a:ext cx="8127999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0765011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33608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05766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Autumn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Spring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Summer</a:t>
                      </a:r>
                      <a:r>
                        <a:rPr lang="en-GB" sz="3200" baseline="0" dirty="0"/>
                        <a:t> term</a:t>
                      </a:r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2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Marvellous Monarchs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/>
                        <a:t>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/>
                        <a:t>Great fire of London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2233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2845" y="5015430"/>
            <a:ext cx="9664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To embed the learning, each term will have a trip, experience or an enrichment activity planned</a:t>
            </a:r>
          </a:p>
        </p:txBody>
      </p:sp>
    </p:spTree>
    <p:extLst>
      <p:ext uri="{BB962C8B-B14F-4D97-AF65-F5344CB8AC3E}">
        <p14:creationId xmlns:p14="http://schemas.microsoft.com/office/powerpoint/2010/main" val="1160251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EB2E-95B9-4720-A0F5-7B1F3F3A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494" y="111760"/>
            <a:ext cx="8596668" cy="1320800"/>
          </a:xfrm>
        </p:spPr>
        <p:txBody>
          <a:bodyPr/>
          <a:lstStyle/>
          <a:p>
            <a:r>
              <a:rPr lang="en-GB" dirty="0"/>
              <a:t>Overview for term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2BE823-B320-4935-B33F-E0E13BE5F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514" y="634203"/>
            <a:ext cx="9366972" cy="622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1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of the books that we will be covering this year</a:t>
            </a:r>
          </a:p>
        </p:txBody>
      </p:sp>
      <p:pic>
        <p:nvPicPr>
          <p:cNvPr id="3" name="Picture 2" descr="Jack and the Beanstalk (Storytime Lap Books) : DK, Di Lernia, Giuseppe: Amazon.co.uk: Books">
            <a:extLst>
              <a:ext uri="{FF2B5EF4-FFF2-40B4-BE49-F238E27FC236}">
                <a16:creationId xmlns:a16="http://schemas.microsoft.com/office/drawing/2014/main" id="{8F9C5566-C71E-4F82-8276-17C0EDF64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84" y="2308799"/>
            <a:ext cx="2323716" cy="194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The Adventures of Egg Box Dragon by Alex T. Smith | Hachette UK">
            <a:extLst>
              <a:ext uri="{FF2B5EF4-FFF2-40B4-BE49-F238E27FC236}">
                <a16:creationId xmlns:a16="http://schemas.microsoft.com/office/drawing/2014/main" id="{68A7C101-276C-4C81-AE0E-23EC3D491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910" y="1546965"/>
            <a:ext cx="1982426" cy="236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Lila and the Secret of Rain: 1 : Conway, David, Daly, Jude: Amazon.co.uk: Books">
            <a:extLst>
              <a:ext uri="{FF2B5EF4-FFF2-40B4-BE49-F238E27FC236}">
                <a16:creationId xmlns:a16="http://schemas.microsoft.com/office/drawing/2014/main" id="{408734DA-F1BE-47DF-B937-288BD7246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246" y="1270000"/>
            <a:ext cx="2530529" cy="215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Meerkat Mail : Gravett, Emily, Gravett, Emily: Amazon.co.uk: Books">
            <a:extLst>
              <a:ext uri="{FF2B5EF4-FFF2-40B4-BE49-F238E27FC236}">
                <a16:creationId xmlns:a16="http://schemas.microsoft.com/office/drawing/2014/main" id="{265859A5-6F8E-4BF6-8756-7B069AC6A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60" y="4548568"/>
            <a:ext cx="2524047" cy="201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Katie In London : Mayhew, James: Amazon.co.uk: Books">
            <a:extLst>
              <a:ext uri="{FF2B5EF4-FFF2-40B4-BE49-F238E27FC236}">
                <a16:creationId xmlns:a16="http://schemas.microsoft.com/office/drawing/2014/main" id="{07BC60DE-A66D-46AB-9DE0-77307BB01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304" y="4025269"/>
            <a:ext cx="2776728" cy="25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he Magic Finger eBook : Dahl, Roald, Blake, Quentin: Amazon.co.uk: Kindle Store">
            <a:extLst>
              <a:ext uri="{FF2B5EF4-FFF2-40B4-BE49-F238E27FC236}">
                <a16:creationId xmlns:a16="http://schemas.microsoft.com/office/drawing/2014/main" id="{BB191FB6-D22B-4A91-8A08-F84A1C522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24" y="3712807"/>
            <a:ext cx="1982426" cy="305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60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4" y="0"/>
            <a:ext cx="8596668" cy="1320800"/>
          </a:xfrm>
        </p:spPr>
        <p:txBody>
          <a:bodyPr/>
          <a:lstStyle/>
          <a:p>
            <a:r>
              <a:rPr lang="en-GB" dirty="0"/>
              <a:t>Weekly timetable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E160E-3ACB-48E6-AD4A-B010047F8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4" y="660400"/>
            <a:ext cx="11603069" cy="62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3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920" y="-1"/>
            <a:ext cx="9469120" cy="1122745"/>
          </a:xfrm>
        </p:spPr>
        <p:txBody>
          <a:bodyPr>
            <a:normAutofit fontScale="90000"/>
          </a:bodyPr>
          <a:lstStyle/>
          <a:p>
            <a:r>
              <a:rPr lang="en-GB" sz="4900" dirty="0"/>
              <a:t>Reading at home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2050" name="Picture 2" descr="83 School Boy Character Reading Book. Vector Flat Cartoon Illustration  Illustrations &amp;amp; Clip Art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40" y="0"/>
            <a:ext cx="2346960" cy="184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44D000-714E-4213-83B3-C88E7F4C03DD}"/>
              </a:ext>
            </a:extLst>
          </p:cNvPr>
          <p:cNvSpPr txBox="1"/>
          <p:nvPr/>
        </p:nvSpPr>
        <p:spPr>
          <a:xfrm>
            <a:off x="289368" y="922866"/>
            <a:ext cx="9028253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Reading at home is extremely important and will really help your child’s progress - at least 5-10 minutes each day.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Books are changed weekly and these are changed on their book changing day.</a:t>
            </a:r>
            <a:br>
              <a:rPr lang="en-GB" sz="2300" dirty="0"/>
            </a:br>
            <a:endParaRPr lang="en-GB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Please ensure there is a comment to let us know the book has been read.</a:t>
            </a:r>
            <a:br>
              <a:rPr lang="en-GB" sz="2300" dirty="0"/>
            </a:br>
            <a:endParaRPr lang="en-GB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Questioning about the book will really help to develop their understanding and comprehension skills. Book marks will be handed out next week to give you some ideas of questions.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We hear children read other books at school 2 times a week - these will not be noted in their reading records.</a:t>
            </a:r>
          </a:p>
        </p:txBody>
      </p:sp>
    </p:spTree>
    <p:extLst>
      <p:ext uri="{BB962C8B-B14F-4D97-AF65-F5344CB8AC3E}">
        <p14:creationId xmlns:p14="http://schemas.microsoft.com/office/powerpoint/2010/main" val="243664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132710" cy="1404396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Phonics/Reading – continuing with Little </a:t>
            </a:r>
            <a:r>
              <a:rPr lang="en-GB" sz="4000" dirty="0" err="1"/>
              <a:t>Wandle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1028" name="Picture 4" descr="Little Wand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400" y="463198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9E5535-925C-4EF8-8D26-778A865591B8}"/>
              </a:ext>
            </a:extLst>
          </p:cNvPr>
          <p:cNvSpPr txBox="1"/>
          <p:nvPr/>
        </p:nvSpPr>
        <p:spPr>
          <a:xfrm>
            <a:off x="451413" y="2141316"/>
            <a:ext cx="80212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Daily phonics lessons following Little </a:t>
            </a:r>
            <a:r>
              <a:rPr lang="en-GB" sz="2400" dirty="0" err="1"/>
              <a:t>Wandle</a:t>
            </a:r>
            <a:r>
              <a:rPr lang="en-GB" sz="2400" dirty="0"/>
              <a:t> scheme taught in class. This will be for the autumn term only.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 A group reading session with a member of staff 2 times a week.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5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132710" cy="1404396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Spellings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E5535-925C-4EF8-8D26-778A865591B8}"/>
              </a:ext>
            </a:extLst>
          </p:cNvPr>
          <p:cNvSpPr txBox="1"/>
          <p:nvPr/>
        </p:nvSpPr>
        <p:spPr>
          <a:xfrm>
            <a:off x="520861" y="1477491"/>
            <a:ext cx="8021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Spelling programme will begin after Christmas.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Weekly practice on </a:t>
            </a:r>
            <a:r>
              <a:rPr lang="en-GB" sz="2400" dirty="0" err="1"/>
              <a:t>EdShed</a:t>
            </a:r>
            <a:r>
              <a:rPr lang="en-GB" sz="2400" dirty="0"/>
              <a:t> at home.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64EDF-7B5F-4ABD-A38F-BEEAA5A819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27" r="2215" b="4979"/>
          <a:stretch/>
        </p:blipFill>
        <p:spPr>
          <a:xfrm>
            <a:off x="1377387" y="2864734"/>
            <a:ext cx="8105959" cy="395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0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Handwriting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912" y="3762646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633665-9662-405A-9129-0A33EA2D6B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5" t="32982" r="36546" b="40175"/>
          <a:stretch/>
        </p:blipFill>
        <p:spPr>
          <a:xfrm>
            <a:off x="589546" y="2261937"/>
            <a:ext cx="11304019" cy="291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72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98" y="-110070"/>
            <a:ext cx="8948928" cy="707814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30D9CB5-A041-4F29-A091-8F711F82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Writing </a:t>
            </a:r>
            <a:br>
              <a:rPr lang="en-GB" dirty="0"/>
            </a:br>
            <a:r>
              <a:rPr lang="en-GB" dirty="0"/>
              <a:t>Checklist</a:t>
            </a:r>
          </a:p>
        </p:txBody>
      </p:sp>
    </p:spTree>
    <p:extLst>
      <p:ext uri="{BB962C8B-B14F-4D97-AF65-F5344CB8AC3E}">
        <p14:creationId xmlns:p14="http://schemas.microsoft.com/office/powerpoint/2010/main" val="3020074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86834" y="581025"/>
            <a:ext cx="2389716" cy="2857500"/>
          </a:xfrm>
        </p:spPr>
        <p:txBody>
          <a:bodyPr/>
          <a:lstStyle/>
          <a:p>
            <a:r>
              <a:rPr lang="en-GB" dirty="0"/>
              <a:t>Year 2 expected piece of writing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8646" t="18889" r="29166" b="10926"/>
          <a:stretch/>
        </p:blipFill>
        <p:spPr>
          <a:xfrm>
            <a:off x="2609088" y="-19050"/>
            <a:ext cx="8141307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1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809A-FD85-454B-B94F-739171B75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42" y="36576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GB" dirty="0"/>
              <a:t>Maths – key learning this year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1026" name="Picture 2" descr="Maths - Parkdale Primary School">
            <a:extLst>
              <a:ext uri="{FF2B5EF4-FFF2-40B4-BE49-F238E27FC236}">
                <a16:creationId xmlns:a16="http://schemas.microsoft.com/office/drawing/2014/main" id="{ACA8AB86-5361-4C15-BC17-3CD74305A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010" y="25781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AC6CFE-4978-4FC5-8B45-45994B25BAAA}"/>
              </a:ext>
            </a:extLst>
          </p:cNvPr>
          <p:cNvSpPr txBox="1"/>
          <p:nvPr/>
        </p:nvSpPr>
        <p:spPr>
          <a:xfrm>
            <a:off x="360342" y="1026160"/>
            <a:ext cx="878365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Numbers up to 100 – forwards, backwards and partitioning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Number bonds to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Adding and subtracting 2 two-digit numbers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2, 5 and 10 times tables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Halves, quarters and thirds of shapes and numbers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Telling the time to the nearest 5 minutes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Adding coins and finding change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Measuring length, mass and capacity</a:t>
            </a:r>
            <a:br>
              <a:rPr lang="en-GB" sz="2600" dirty="0"/>
            </a:br>
            <a:r>
              <a:rPr lang="en-GB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335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087" y="182443"/>
            <a:ext cx="8596668" cy="905577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Rewards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2050" name="Picture 2" descr="How does the RJS behaviour system work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607" y="1267755"/>
            <a:ext cx="48768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62DBDC-4F70-4E2B-9C1A-3E8DD9F59A3A}"/>
              </a:ext>
            </a:extLst>
          </p:cNvPr>
          <p:cNvSpPr txBox="1"/>
          <p:nvPr/>
        </p:nvSpPr>
        <p:spPr>
          <a:xfrm>
            <a:off x="416689" y="1574157"/>
            <a:ext cx="48768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Good to be green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House points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Golden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Wall of fame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Headteacher awards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Hot chocolate Fridays</a:t>
            </a:r>
            <a:br>
              <a:rPr lang="en-GB" sz="2600" dirty="0"/>
            </a:br>
            <a:r>
              <a:rPr lang="en-GB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457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22" y="0"/>
            <a:ext cx="9119810" cy="5906588"/>
          </a:xfrm>
        </p:spPr>
        <p:txBody>
          <a:bodyPr>
            <a:normAutofit/>
          </a:bodyPr>
          <a:lstStyle/>
          <a:p>
            <a:br>
              <a:rPr lang="en-GB" sz="4000" dirty="0"/>
            </a:br>
            <a:r>
              <a:rPr lang="en-GB" sz="4000" dirty="0"/>
              <a:t>Homework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9142B-CEE1-4AE2-A971-236CECFFA671}"/>
              </a:ext>
            </a:extLst>
          </p:cNvPr>
          <p:cNvSpPr txBox="1"/>
          <p:nvPr/>
        </p:nvSpPr>
        <p:spPr>
          <a:xfrm>
            <a:off x="416689" y="1506744"/>
            <a:ext cx="81948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Set on a Friday and due back in on the following Wednesday.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Homework includes a letter explaining homework for the week along with any notices.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One Maths and English piece of work every week.</a:t>
            </a:r>
            <a:br>
              <a:rPr lang="en-GB" sz="2600" dirty="0"/>
            </a:br>
            <a:r>
              <a:rPr lang="en-GB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446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834" y="0"/>
            <a:ext cx="8596668" cy="5384800"/>
          </a:xfrm>
        </p:spPr>
        <p:txBody>
          <a:bodyPr>
            <a:normAutofit/>
          </a:bodyPr>
          <a:lstStyle/>
          <a:p>
            <a:r>
              <a:rPr lang="en-GB" sz="4000" dirty="0"/>
              <a:t>Homework - </a:t>
            </a:r>
            <a:r>
              <a:rPr lang="en-GB" sz="4000" dirty="0" err="1"/>
              <a:t>MyMaths</a:t>
            </a:r>
            <a:endParaRPr lang="en-GB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0555" t="7407" r="11597" b="5061"/>
          <a:stretch/>
        </p:blipFill>
        <p:spPr>
          <a:xfrm>
            <a:off x="660400" y="616839"/>
            <a:ext cx="9867900" cy="624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06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541804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Other resources to support learning from home</a:t>
            </a:r>
            <a:br>
              <a:rPr lang="en-GB" dirty="0"/>
            </a:br>
            <a:br>
              <a:rPr lang="en-GB" dirty="0"/>
            </a:br>
            <a:r>
              <a:rPr lang="en-GB" sz="3100" dirty="0">
                <a:solidFill>
                  <a:schemeClr val="tx1"/>
                </a:solidFill>
              </a:rPr>
              <a:t>* </a:t>
            </a:r>
            <a:r>
              <a:rPr lang="en-GB" sz="3100" dirty="0" err="1">
                <a:solidFill>
                  <a:schemeClr val="tx1"/>
                </a:solidFill>
              </a:rPr>
              <a:t>NumBots</a:t>
            </a:r>
            <a:r>
              <a:rPr lang="en-GB" sz="3100" dirty="0">
                <a:solidFill>
                  <a:schemeClr val="tx1"/>
                </a:solidFill>
              </a:rPr>
              <a:t> – fun maths game to support fluency in recalling facts.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i="1" dirty="0">
                <a:solidFill>
                  <a:schemeClr val="tx1"/>
                </a:solidFill>
              </a:rPr>
              <a:t>All log in details are attached to reading records. 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F5C7D4-2A1B-4F29-BB24-7584D6799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31" b="4294"/>
          <a:stretch/>
        </p:blipFill>
        <p:spPr>
          <a:xfrm>
            <a:off x="3717325" y="2297806"/>
            <a:ext cx="7778187" cy="384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21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Other resources to support learning from home</a:t>
            </a:r>
            <a:br>
              <a:rPr lang="en-GB" dirty="0"/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</a:rPr>
              <a:t>* Times Tables Rock Stars.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i="1" dirty="0">
                <a:solidFill>
                  <a:schemeClr val="tx1"/>
                </a:solidFill>
              </a:rPr>
              <a:t>All log in details are attached to reading records. 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1C39D1-A6D6-4731-8308-F7423A63E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4" t="11646" r="2120" b="5654"/>
          <a:stretch/>
        </p:blipFill>
        <p:spPr>
          <a:xfrm>
            <a:off x="4132162" y="2359412"/>
            <a:ext cx="7083707" cy="34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05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Other resources to support learning from home</a:t>
            </a:r>
            <a:br>
              <a:rPr lang="en-GB" dirty="0"/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</a:rPr>
              <a:t>* </a:t>
            </a:r>
            <a:r>
              <a:rPr lang="en-GB" sz="3100" dirty="0" err="1">
                <a:solidFill>
                  <a:schemeClr val="tx1"/>
                </a:solidFill>
              </a:rPr>
              <a:t>PurpleMash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i="1" dirty="0">
                <a:solidFill>
                  <a:schemeClr val="tx1"/>
                </a:solidFill>
              </a:rPr>
              <a:t>All log in details are attached to reading records. 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AA4608-7354-4262-BCDE-B956051ACE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4" t="7595" r="2310" b="5315"/>
          <a:stretch/>
        </p:blipFill>
        <p:spPr>
          <a:xfrm>
            <a:off x="3206188" y="1728959"/>
            <a:ext cx="7500394" cy="381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76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Other resources to support learning from home</a:t>
            </a:r>
            <a:br>
              <a:rPr lang="en-GB" dirty="0"/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</a:rPr>
              <a:t>* 1 minute maths app by White Rose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D2B150-16A0-4095-8491-B4677B272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430" t="17047" r="2120" b="9704"/>
          <a:stretch/>
        </p:blipFill>
        <p:spPr>
          <a:xfrm>
            <a:off x="6898481" y="1646406"/>
            <a:ext cx="4687747" cy="50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37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989" y="601648"/>
            <a:ext cx="10658407" cy="1169279"/>
          </a:xfrm>
        </p:spPr>
        <p:txBody>
          <a:bodyPr>
            <a:normAutofit fontScale="90000"/>
          </a:bodyPr>
          <a:lstStyle/>
          <a:p>
            <a:r>
              <a:rPr lang="en-GB" dirty="0"/>
              <a:t>General reminders</a:t>
            </a:r>
            <a:br>
              <a:rPr lang="en-GB" dirty="0"/>
            </a:br>
            <a:br>
              <a:rPr lang="en-GB" sz="3600" dirty="0">
                <a:solidFill>
                  <a:schemeClr val="tx1"/>
                </a:solidFill>
              </a:rPr>
            </a:br>
            <a:br>
              <a:rPr lang="en-GB" sz="3600" dirty="0">
                <a:solidFill>
                  <a:schemeClr val="tx1"/>
                </a:solidFill>
              </a:rPr>
            </a:b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47D6F-0D77-450B-8269-DAD9A49E3B1D}"/>
              </a:ext>
            </a:extLst>
          </p:cNvPr>
          <p:cNvSpPr txBox="1"/>
          <p:nvPr/>
        </p:nvSpPr>
        <p:spPr>
          <a:xfrm>
            <a:off x="406989" y="960699"/>
            <a:ext cx="97440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Please ensure all uniform is clearly named.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Water bottles should be brought in everyday. 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PE on Tuesdays</a:t>
            </a:r>
            <a:r>
              <a:rPr lang="en-GB" sz="2800" i="1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Please let us know if your child is being picked up by someone who does not usually pick 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Happy to speak at the end of the day or you can use class email if you need to. </a:t>
            </a:r>
            <a:br>
              <a:rPr lang="en-GB" sz="2800" dirty="0"/>
            </a:br>
            <a:r>
              <a:rPr lang="en-GB" sz="2800" dirty="0">
                <a:hlinkClick r:id="rId2"/>
              </a:rPr>
              <a:t>stgeorge@st-bartholomewsrc-pri.kent.sch.uk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8222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09"/>
            <a:ext cx="12192000" cy="677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103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8323</TotalTime>
  <Words>657</Words>
  <Application>Microsoft Macintosh PowerPoint</Application>
  <PresentationFormat>Widescreen</PresentationFormat>
  <Paragraphs>82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Trebuchet MS</vt:lpstr>
      <vt:lpstr>Wingdings 3</vt:lpstr>
      <vt:lpstr>Facet</vt:lpstr>
      <vt:lpstr>Meet the Teacher St George’s Class</vt:lpstr>
      <vt:lpstr>Staff working with St George’s class:  Mrs Hulls  Mrs Fenton  Mrs Sayers </vt:lpstr>
      <vt:lpstr>Topics for the year </vt:lpstr>
      <vt:lpstr>Overview for term</vt:lpstr>
      <vt:lpstr>Some of the books that we will be covering this year</vt:lpstr>
      <vt:lpstr>Weekly timetable </vt:lpstr>
      <vt:lpstr>Reading at home  </vt:lpstr>
      <vt:lpstr>Phonics/Reading – continuing with Little Wandle  </vt:lpstr>
      <vt:lpstr>Spellings  </vt:lpstr>
      <vt:lpstr>Handwriting</vt:lpstr>
      <vt:lpstr>Writing  Checklist</vt:lpstr>
      <vt:lpstr>Year 2 expected piece of writing</vt:lpstr>
      <vt:lpstr>Maths – key learning this year  </vt:lpstr>
      <vt:lpstr> Rewards  </vt:lpstr>
      <vt:lpstr> Homework    </vt:lpstr>
      <vt:lpstr>Homework - MyMaths</vt:lpstr>
      <vt:lpstr>Other resources to support learning from home  * NumBots – fun maths game to support fluency in recalling facts.         All log in details are attached to reading records.   </vt:lpstr>
      <vt:lpstr>Other resources to support learning from home  * Times Tables Rock Stars.          All log in details are attached to reading records.   </vt:lpstr>
      <vt:lpstr>Other resources to support learning from home  * PurpleMash          All log in details are attached to reading records.   </vt:lpstr>
      <vt:lpstr>Other resources to support learning from home  * 1 minute maths app by White Rose           </vt:lpstr>
      <vt:lpstr>General reminders   </vt:lpstr>
      <vt:lpstr>Any questions?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teachers!</dc:title>
  <dc:creator>Teacher</dc:creator>
  <cp:lastModifiedBy>GIOVANNA MCRAE</cp:lastModifiedBy>
  <cp:revision>55</cp:revision>
  <cp:lastPrinted>2021-09-09T13:51:11Z</cp:lastPrinted>
  <dcterms:created xsi:type="dcterms:W3CDTF">2021-08-31T11:40:48Z</dcterms:created>
  <dcterms:modified xsi:type="dcterms:W3CDTF">2026-09-22T15:22:19Z</dcterms:modified>
</cp:coreProperties>
</file>