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67" r:id="rId3"/>
    <p:sldId id="258" r:id="rId4"/>
    <p:sldId id="261" r:id="rId5"/>
    <p:sldId id="268" r:id="rId6"/>
    <p:sldId id="260" r:id="rId7"/>
    <p:sldId id="264" r:id="rId8"/>
    <p:sldId id="266" r:id="rId9"/>
    <p:sldId id="262" r:id="rId10"/>
  </p:sldIdLst>
  <p:sldSz cx="12192000" cy="6858000"/>
  <p:notesSz cx="6797675" cy="992822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CC"/>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4" autoAdjust="0"/>
    <p:restoredTop sz="94660"/>
  </p:normalViewPr>
  <p:slideViewPr>
    <p:cSldViewPr snapToGrid="0">
      <p:cViewPr varScale="1">
        <p:scale>
          <a:sx n="121" d="100"/>
          <a:sy n="121" d="100"/>
        </p:scale>
        <p:origin x="432"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2B562B14-205C-4E4A-947B-9D884497644F}" type="datetimeFigureOut">
              <a:rPr lang="en-GB" smtClean="0"/>
              <a:t>22/09/2026</a:t>
            </a:fld>
            <a:endParaRPr lang="en-GB" dirty="0"/>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en-GB"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7A108230-F99F-45BE-B5EA-AA1E46AFD9C6}" type="slidenum">
              <a:rPr lang="en-GB" smtClean="0"/>
              <a:t>‹#›</a:t>
            </a:fld>
            <a:endParaRPr lang="en-GB" dirty="0"/>
          </a:p>
        </p:txBody>
      </p:sp>
      <p:cxnSp>
        <p:nvCxnSpPr>
          <p:cNvPr id="8" name="Straight Connector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51980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B562B14-205C-4E4A-947B-9D884497644F}" type="datetimeFigureOut">
              <a:rPr lang="en-GB" smtClean="0"/>
              <a:t>22/09/2026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7A108230-F99F-45BE-B5EA-AA1E46AFD9C6}" type="slidenum">
              <a:rPr lang="en-GB" smtClean="0"/>
              <a:t>‹#›</a:t>
            </a:fld>
            <a:endParaRPr lang="en-GB" dirty="0"/>
          </a:p>
        </p:txBody>
      </p:sp>
    </p:spTree>
    <p:extLst>
      <p:ext uri="{BB962C8B-B14F-4D97-AF65-F5344CB8AC3E}">
        <p14:creationId xmlns:p14="http://schemas.microsoft.com/office/powerpoint/2010/main" val="22082367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en-US"/>
              <a:t>Click to edit Master title style</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B562B14-205C-4E4A-947B-9D884497644F}" type="datetimeFigureOut">
              <a:rPr lang="en-GB" smtClean="0"/>
              <a:t>22/09/2026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7A108230-F99F-45BE-B5EA-AA1E46AFD9C6}" type="slidenum">
              <a:rPr lang="en-GB" smtClean="0"/>
              <a:t>‹#›</a:t>
            </a:fld>
            <a:endParaRPr lang="en-GB" dirty="0"/>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798211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B562B14-205C-4E4A-947B-9D884497644F}" type="datetimeFigureOut">
              <a:rPr lang="en-GB" smtClean="0"/>
              <a:t>22/09/2026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7A108230-F99F-45BE-B5EA-AA1E46AFD9C6}" type="slidenum">
              <a:rPr lang="en-GB" smtClean="0"/>
              <a:t>‹#›</a:t>
            </a:fld>
            <a:endParaRPr lang="en-GB" dirty="0"/>
          </a:p>
        </p:txBody>
      </p:sp>
    </p:spTree>
    <p:extLst>
      <p:ext uri="{BB962C8B-B14F-4D97-AF65-F5344CB8AC3E}">
        <p14:creationId xmlns:p14="http://schemas.microsoft.com/office/powerpoint/2010/main" val="12074031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B562B14-205C-4E4A-947B-9D884497644F}" type="datetimeFigureOut">
              <a:rPr lang="en-GB" smtClean="0"/>
              <a:t>22/09/2026</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7A108230-F99F-45BE-B5EA-AA1E46AFD9C6}" type="slidenum">
              <a:rPr lang="en-GB" smtClean="0"/>
              <a:t>‹#›</a:t>
            </a:fld>
            <a:endParaRPr lang="en-GB" dirty="0"/>
          </a:p>
        </p:txBody>
      </p:sp>
    </p:spTree>
    <p:extLst>
      <p:ext uri="{BB962C8B-B14F-4D97-AF65-F5344CB8AC3E}">
        <p14:creationId xmlns:p14="http://schemas.microsoft.com/office/powerpoint/2010/main" val="40328824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B562B14-205C-4E4A-947B-9D884497644F}" type="datetimeFigureOut">
              <a:rPr lang="en-GB" smtClean="0"/>
              <a:t>22/09/2026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7A108230-F99F-45BE-B5EA-AA1E46AFD9C6}" type="slidenum">
              <a:rPr lang="en-GB" smtClean="0"/>
              <a:t>‹#›</a:t>
            </a:fld>
            <a:endParaRPr lang="en-GB" dirty="0"/>
          </a:p>
        </p:txBody>
      </p:sp>
    </p:spTree>
    <p:extLst>
      <p:ext uri="{BB962C8B-B14F-4D97-AF65-F5344CB8AC3E}">
        <p14:creationId xmlns:p14="http://schemas.microsoft.com/office/powerpoint/2010/main" val="12466025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B562B14-205C-4E4A-947B-9D884497644F}" type="datetimeFigureOut">
              <a:rPr lang="en-GB" smtClean="0"/>
              <a:t>22/09/2026</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7A108230-F99F-45BE-B5EA-AA1E46AFD9C6}" type="slidenum">
              <a:rPr lang="en-GB" smtClean="0"/>
              <a:t>‹#›</a:t>
            </a:fld>
            <a:endParaRPr lang="en-GB" dirty="0"/>
          </a:p>
        </p:txBody>
      </p:sp>
    </p:spTree>
    <p:extLst>
      <p:ext uri="{BB962C8B-B14F-4D97-AF65-F5344CB8AC3E}">
        <p14:creationId xmlns:p14="http://schemas.microsoft.com/office/powerpoint/2010/main" val="15443608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2B562B14-205C-4E4A-947B-9D884497644F}" type="datetimeFigureOut">
              <a:rPr lang="en-GB" smtClean="0"/>
              <a:t>22/09/2026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7A108230-F99F-45BE-B5EA-AA1E46AFD9C6}" type="slidenum">
              <a:rPr lang="en-GB" smtClean="0"/>
              <a:t>‹#›</a:t>
            </a:fld>
            <a:endParaRPr lang="en-GB" dirty="0"/>
          </a:p>
        </p:txBody>
      </p:sp>
    </p:spTree>
    <p:extLst>
      <p:ext uri="{BB962C8B-B14F-4D97-AF65-F5344CB8AC3E}">
        <p14:creationId xmlns:p14="http://schemas.microsoft.com/office/powerpoint/2010/main" val="30864363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2B562B14-205C-4E4A-947B-9D884497644F}" type="datetimeFigureOut">
              <a:rPr lang="en-GB" smtClean="0"/>
              <a:t>22/09/2026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7A108230-F99F-45BE-B5EA-AA1E46AFD9C6}" type="slidenum">
              <a:rPr lang="en-GB" smtClean="0"/>
              <a:t>‹#›</a:t>
            </a:fld>
            <a:endParaRPr lang="en-GB" dirty="0"/>
          </a:p>
        </p:txBody>
      </p:sp>
    </p:spTree>
    <p:extLst>
      <p:ext uri="{BB962C8B-B14F-4D97-AF65-F5344CB8AC3E}">
        <p14:creationId xmlns:p14="http://schemas.microsoft.com/office/powerpoint/2010/main" val="24382490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B562B14-205C-4E4A-947B-9D884497644F}" type="datetimeFigureOut">
              <a:rPr lang="en-GB" smtClean="0"/>
              <a:t>22/09/2026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7A108230-F99F-45BE-B5EA-AA1E46AFD9C6}" type="slidenum">
              <a:rPr lang="en-GB" smtClean="0"/>
              <a:t>‹#›</a:t>
            </a:fld>
            <a:endParaRPr lang="en-GB" dirty="0"/>
          </a:p>
        </p:txBody>
      </p:sp>
    </p:spTree>
    <p:extLst>
      <p:ext uri="{BB962C8B-B14F-4D97-AF65-F5344CB8AC3E}">
        <p14:creationId xmlns:p14="http://schemas.microsoft.com/office/powerpoint/2010/main" val="31785327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B562B14-205C-4E4A-947B-9D884497644F}" type="datetimeFigureOut">
              <a:rPr lang="en-GB" smtClean="0"/>
              <a:t>22/09/2026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7A108230-F99F-45BE-B5EA-AA1E46AFD9C6}" type="slidenum">
              <a:rPr lang="en-GB" smtClean="0"/>
              <a:t>‹#›</a:t>
            </a:fld>
            <a:endParaRPr lang="en-GB" dirty="0"/>
          </a:p>
        </p:txBody>
      </p:sp>
    </p:spTree>
    <p:extLst>
      <p:ext uri="{BB962C8B-B14F-4D97-AF65-F5344CB8AC3E}">
        <p14:creationId xmlns:p14="http://schemas.microsoft.com/office/powerpoint/2010/main" val="36991004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2B562B14-205C-4E4A-947B-9D884497644F}" type="datetimeFigureOut">
              <a:rPr lang="en-GB" smtClean="0"/>
              <a:t>22/09/2026</a:t>
            </a:fld>
            <a:endParaRPr lang="en-GB" dirty="0"/>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en-GB" dirty="0"/>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7A108230-F99F-45BE-B5EA-AA1E46AFD9C6}" type="slidenum">
              <a:rPr lang="en-GB" smtClean="0"/>
              <a:t>‹#›</a:t>
            </a:fld>
            <a:endParaRPr lang="en-GB" dirty="0"/>
          </a:p>
        </p:txBody>
      </p:sp>
    </p:spTree>
    <p:extLst>
      <p:ext uri="{BB962C8B-B14F-4D97-AF65-F5344CB8AC3E}">
        <p14:creationId xmlns:p14="http://schemas.microsoft.com/office/powerpoint/2010/main" val="44148269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2757" y="251012"/>
            <a:ext cx="11453468" cy="1063438"/>
          </a:xfrm>
        </p:spPr>
        <p:txBody>
          <a:bodyPr>
            <a:noAutofit/>
          </a:bodyPr>
          <a:lstStyle/>
          <a:p>
            <a:pPr>
              <a:lnSpc>
                <a:spcPct val="100000"/>
              </a:lnSpc>
            </a:pPr>
            <a:br>
              <a:rPr lang="en-GB" sz="4400" dirty="0">
                <a:latin typeface="Comic Sans MS" panose="030F0702030302020204" pitchFamily="66" charset="0"/>
              </a:rPr>
            </a:br>
            <a:br>
              <a:rPr lang="en-GB" sz="4400" dirty="0">
                <a:latin typeface="Comic Sans MS" panose="030F0702030302020204" pitchFamily="66" charset="0"/>
              </a:rPr>
            </a:br>
            <a:r>
              <a:rPr lang="en-GB" sz="4000" dirty="0">
                <a:latin typeface="Comic Sans MS" panose="030F0702030302020204" pitchFamily="66" charset="0"/>
              </a:rPr>
              <a:t>Welcome to St. Josephine’s Class </a:t>
            </a:r>
            <a:br>
              <a:rPr lang="en-GB" sz="4400" dirty="0">
                <a:latin typeface="Comic Sans MS" panose="030F0702030302020204" pitchFamily="66" charset="0"/>
              </a:rPr>
            </a:br>
            <a:r>
              <a:rPr lang="en-GB" sz="2400" dirty="0">
                <a:latin typeface="Comic Sans MS" panose="030F0702030302020204" pitchFamily="66" charset="0"/>
              </a:rPr>
              <a:t>Year 3 </a:t>
            </a:r>
          </a:p>
        </p:txBody>
      </p:sp>
      <p:sp>
        <p:nvSpPr>
          <p:cNvPr id="3" name="Subtitle 2"/>
          <p:cNvSpPr>
            <a:spLocks noGrp="1"/>
          </p:cNvSpPr>
          <p:nvPr>
            <p:ph type="subTitle" idx="1"/>
          </p:nvPr>
        </p:nvSpPr>
        <p:spPr>
          <a:xfrm>
            <a:off x="5808617" y="10769601"/>
            <a:ext cx="3730725" cy="715289"/>
          </a:xfrm>
        </p:spPr>
        <p:txBody>
          <a:bodyPr/>
          <a:lstStyle/>
          <a:p>
            <a:endParaRPr lang="en-GB" dirty="0"/>
          </a:p>
        </p:txBody>
      </p:sp>
      <p:sp>
        <p:nvSpPr>
          <p:cNvPr id="4" name="TextBox 3"/>
          <p:cNvSpPr txBox="1"/>
          <p:nvPr/>
        </p:nvSpPr>
        <p:spPr>
          <a:xfrm>
            <a:off x="36587" y="5338162"/>
            <a:ext cx="11825808" cy="1384995"/>
          </a:xfrm>
          <a:prstGeom prst="rect">
            <a:avLst/>
          </a:prstGeom>
          <a:noFill/>
        </p:spPr>
        <p:txBody>
          <a:bodyPr wrap="square" rtlCol="0">
            <a:spAutoFit/>
          </a:bodyPr>
          <a:lstStyle/>
          <a:p>
            <a:pPr algn="ctr"/>
            <a:r>
              <a:rPr lang="en-GB" sz="2800" b="1" dirty="0">
                <a:solidFill>
                  <a:schemeClr val="accent3">
                    <a:lumMod val="20000"/>
                    <a:lumOff val="80000"/>
                  </a:schemeClr>
                </a:solidFill>
                <a:latin typeface="Comic Sans MS" panose="030F0702030302020204" pitchFamily="66" charset="0"/>
              </a:rPr>
              <a:t>Teacher: Miss Carter               </a:t>
            </a:r>
          </a:p>
          <a:p>
            <a:pPr algn="ctr"/>
            <a:r>
              <a:rPr lang="en-GB" sz="2800" b="1" dirty="0">
                <a:solidFill>
                  <a:schemeClr val="accent3">
                    <a:lumMod val="20000"/>
                    <a:lumOff val="80000"/>
                  </a:schemeClr>
                </a:solidFill>
                <a:latin typeface="Comic Sans MS" panose="030F0702030302020204" pitchFamily="66" charset="0"/>
              </a:rPr>
              <a:t>Teaching Assistant: Mrs Sullivan and Mrs Sayers</a:t>
            </a:r>
          </a:p>
          <a:p>
            <a:pPr algn="ctr"/>
            <a:r>
              <a:rPr lang="en-GB" sz="2800" b="1" dirty="0">
                <a:solidFill>
                  <a:schemeClr val="accent3">
                    <a:lumMod val="20000"/>
                    <a:lumOff val="80000"/>
                  </a:schemeClr>
                </a:solidFill>
                <a:latin typeface="Comic Sans MS" panose="030F0702030302020204" pitchFamily="66" charset="0"/>
              </a:rPr>
              <a:t>Email: stjosephine@st-bartholomewsrc-pri.kent.sch.uk </a:t>
            </a:r>
          </a:p>
        </p:txBody>
      </p:sp>
      <p:pic>
        <p:nvPicPr>
          <p:cNvPr id="1026" name="Picture 2" descr="Saint Josephine Bakhita">
            <a:extLst>
              <a:ext uri="{FF2B5EF4-FFF2-40B4-BE49-F238E27FC236}">
                <a16:creationId xmlns:a16="http://schemas.microsoft.com/office/drawing/2014/main" id="{99406419-C01A-4CF4-855F-199A8868344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351" b="25450"/>
          <a:stretch/>
        </p:blipFill>
        <p:spPr bwMode="auto">
          <a:xfrm>
            <a:off x="4295429" y="1400380"/>
            <a:ext cx="3308124" cy="39517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30353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11148E-EEC1-4898-8624-C8051E074439}"/>
              </a:ext>
            </a:extLst>
          </p:cNvPr>
          <p:cNvSpPr>
            <a:spLocks noGrp="1"/>
          </p:cNvSpPr>
          <p:nvPr>
            <p:ph type="title"/>
          </p:nvPr>
        </p:nvSpPr>
        <p:spPr>
          <a:xfrm>
            <a:off x="838200" y="365125"/>
            <a:ext cx="10515600" cy="706529"/>
          </a:xfrm>
        </p:spPr>
        <p:txBody>
          <a:bodyPr>
            <a:normAutofit/>
          </a:bodyPr>
          <a:lstStyle/>
          <a:p>
            <a:pPr algn="ctr"/>
            <a:r>
              <a:rPr lang="en-GB" sz="2400" u="sng" dirty="0">
                <a:solidFill>
                  <a:schemeClr val="tx1"/>
                </a:solidFill>
                <a:latin typeface="Comic Sans MS" panose="030F0702030302020204" pitchFamily="66" charset="0"/>
              </a:rPr>
              <a:t>Transition Information</a:t>
            </a:r>
          </a:p>
        </p:txBody>
      </p:sp>
      <p:sp>
        <p:nvSpPr>
          <p:cNvPr id="3" name="Content Placeholder 2">
            <a:extLst>
              <a:ext uri="{FF2B5EF4-FFF2-40B4-BE49-F238E27FC236}">
                <a16:creationId xmlns:a16="http://schemas.microsoft.com/office/drawing/2014/main" id="{821E51C0-6293-408C-8C2E-7EBDE515E836}"/>
              </a:ext>
            </a:extLst>
          </p:cNvPr>
          <p:cNvSpPr>
            <a:spLocks noGrp="1"/>
          </p:cNvSpPr>
          <p:nvPr>
            <p:ph idx="1"/>
          </p:nvPr>
        </p:nvSpPr>
        <p:spPr>
          <a:xfrm>
            <a:off x="838199" y="1253331"/>
            <a:ext cx="10578483" cy="4286858"/>
          </a:xfrm>
        </p:spPr>
        <p:txBody>
          <a:bodyPr>
            <a:noAutofit/>
          </a:bodyPr>
          <a:lstStyle/>
          <a:p>
            <a:r>
              <a:rPr lang="en-GB" sz="2000" dirty="0">
                <a:solidFill>
                  <a:schemeClr val="tx1"/>
                </a:solidFill>
                <a:latin typeface="Comic Sans MS" panose="030F0702030302020204" pitchFamily="66" charset="0"/>
              </a:rPr>
              <a:t>Your child is now in Key Stage 2 - </a:t>
            </a:r>
            <a:r>
              <a:rPr lang="en-GB" sz="2000" dirty="0">
                <a:solidFill>
                  <a:srgbClr val="FF0000"/>
                </a:solidFill>
                <a:latin typeface="Comic Sans MS" panose="030F0702030302020204" pitchFamily="66" charset="0"/>
              </a:rPr>
              <a:t>Lower Key Stage 2 (Year 3 &amp; 4)</a:t>
            </a:r>
          </a:p>
          <a:p>
            <a:pPr marL="45720" indent="0">
              <a:buNone/>
            </a:pPr>
            <a:r>
              <a:rPr lang="en-GB" sz="2000" dirty="0">
                <a:solidFill>
                  <a:schemeClr val="tx1"/>
                </a:solidFill>
                <a:latin typeface="Comic Sans MS" panose="030F0702030302020204" pitchFamily="66" charset="0"/>
              </a:rPr>
              <a:t>				      - </a:t>
            </a:r>
            <a:r>
              <a:rPr lang="en-GB" sz="2000" dirty="0">
                <a:latin typeface="Comic Sans MS" panose="030F0702030302020204" pitchFamily="66" charset="0"/>
              </a:rPr>
              <a:t>Upper Key Stage 2 (Year 5 &amp; 6)</a:t>
            </a:r>
          </a:p>
          <a:p>
            <a:r>
              <a:rPr lang="en-GB" sz="2000" dirty="0">
                <a:solidFill>
                  <a:schemeClr val="tx1"/>
                </a:solidFill>
                <a:latin typeface="Comic Sans MS" panose="030F0702030302020204" pitchFamily="66" charset="0"/>
              </a:rPr>
              <a:t>The academic transition from Year 2 to Year 3 is substantial, please don’t be alarmed! </a:t>
            </a:r>
          </a:p>
          <a:p>
            <a:r>
              <a:rPr lang="en-GB" sz="2000" dirty="0">
                <a:solidFill>
                  <a:schemeClr val="tx1"/>
                </a:solidFill>
                <a:latin typeface="Comic Sans MS" panose="030F0702030302020204" pitchFamily="66" charset="0"/>
              </a:rPr>
              <a:t>Your child can now choose to bring a packed lunch.</a:t>
            </a:r>
          </a:p>
          <a:p>
            <a:r>
              <a:rPr lang="en-GB" sz="2000" dirty="0">
                <a:solidFill>
                  <a:schemeClr val="tx1"/>
                </a:solidFill>
                <a:latin typeface="Comic Sans MS" panose="030F0702030302020204" pitchFamily="66" charset="0"/>
              </a:rPr>
              <a:t>Your child will now be able to attend swimming lessons (</a:t>
            </a:r>
            <a:r>
              <a:rPr lang="en-GB" sz="2000" dirty="0">
                <a:solidFill>
                  <a:srgbClr val="FF0000"/>
                </a:solidFill>
                <a:latin typeface="Comic Sans MS" panose="030F0702030302020204" pitchFamily="66" charset="0"/>
              </a:rPr>
              <a:t>after Easter</a:t>
            </a:r>
            <a:r>
              <a:rPr lang="en-GB" sz="2000" dirty="0">
                <a:solidFill>
                  <a:schemeClr val="tx1"/>
                </a:solidFill>
                <a:latin typeface="Comic Sans MS" panose="030F0702030302020204" pitchFamily="66" charset="0"/>
              </a:rPr>
              <a:t>).</a:t>
            </a:r>
          </a:p>
          <a:p>
            <a:r>
              <a:rPr lang="en-GB" sz="2000" dirty="0">
                <a:solidFill>
                  <a:schemeClr val="tx1"/>
                </a:solidFill>
                <a:latin typeface="Comic Sans MS" panose="030F0702030302020204" pitchFamily="66" charset="0"/>
              </a:rPr>
              <a:t>Yellow reading journals have been replaced by the school planner.</a:t>
            </a:r>
          </a:p>
          <a:p>
            <a:r>
              <a:rPr lang="en-GB" sz="2000" dirty="0">
                <a:solidFill>
                  <a:schemeClr val="tx1"/>
                </a:solidFill>
                <a:latin typeface="Comic Sans MS" panose="030F0702030302020204" pitchFamily="66" charset="0"/>
              </a:rPr>
              <a:t>We encourage the children to care of their own property in Year 3 to promote independence.</a:t>
            </a:r>
          </a:p>
        </p:txBody>
      </p:sp>
      <p:pic>
        <p:nvPicPr>
          <p:cNvPr id="1028" name="Picture 4" descr="kisspng-swimming-pool-child-clip-art-swim-clipart-5ade7e5d8ad633.7824134315245307815687  – Powerstown Educate Together National School, Tyrrelstown, Dublin 15">
            <a:extLst>
              <a:ext uri="{FF2B5EF4-FFF2-40B4-BE49-F238E27FC236}">
                <a16:creationId xmlns:a16="http://schemas.microsoft.com/office/drawing/2014/main" id="{89EF3CB1-A5FE-497E-9C85-082B9D5E3602}"/>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7927" b="88415" l="7468" r="98377">
                        <a14:foregroundMark x1="45779" y1="7927" x2="29221" y2="15854"/>
                        <a14:foregroundMark x1="29221" y1="15854" x2="28571" y2="16463"/>
                        <a14:foregroundMark x1="7792" y1="32317" x2="16234" y2="48171"/>
                        <a14:foregroundMark x1="68506" y1="24390" x2="75649" y2="23171"/>
                        <a14:foregroundMark x1="60390" y1="11585" x2="63961" y2="29878"/>
                        <a14:foregroundMark x1="68506" y1="14024" x2="77597" y2="29268"/>
                        <a14:foregroundMark x1="75974" y1="25610" x2="72727" y2="15854"/>
                        <a14:foregroundMark x1="72727" y1="46951" x2="70130" y2="21341"/>
                        <a14:foregroundMark x1="81494" y1="32927" x2="94156" y2="34146"/>
                        <a14:foregroundMark x1="94156" y1="34756" x2="98377" y2="41463"/>
                        <a14:foregroundMark x1="34740" y1="8537" x2="31494" y2="7927"/>
                        <a14:foregroundMark x1="66558" y1="20732" x2="75325" y2="9146"/>
                      </a14:backgroundRemoval>
                    </a14:imgEffect>
                  </a14:imgLayer>
                </a14:imgProps>
              </a:ext>
              <a:ext uri="{28A0092B-C50C-407E-A947-70E740481C1C}">
                <a14:useLocalDpi xmlns:a14="http://schemas.microsoft.com/office/drawing/2010/main" val="0"/>
              </a:ext>
            </a:extLst>
          </a:blip>
          <a:srcRect/>
          <a:stretch>
            <a:fillRect/>
          </a:stretch>
        </p:blipFill>
        <p:spPr bwMode="auto">
          <a:xfrm>
            <a:off x="3974727" y="5144155"/>
            <a:ext cx="3690096" cy="19648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67860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67847" y="240804"/>
            <a:ext cx="8730238" cy="6617196"/>
          </a:xfrm>
          <a:prstGeom prst="rect">
            <a:avLst/>
          </a:prstGeom>
        </p:spPr>
        <p:txBody>
          <a:bodyPr wrap="square">
            <a:spAutoFit/>
          </a:bodyPr>
          <a:lstStyle/>
          <a:p>
            <a:pPr algn="ctr"/>
            <a:r>
              <a:rPr lang="en-GB" sz="2400" u="sng" dirty="0">
                <a:latin typeface="Comic Sans MS" panose="030F0702030302020204" pitchFamily="66" charset="0"/>
              </a:rPr>
              <a:t>Reminders</a:t>
            </a:r>
          </a:p>
          <a:p>
            <a:pPr algn="ctr"/>
            <a:endParaRPr lang="en-GB" sz="2400" u="sng" dirty="0">
              <a:latin typeface="Comic Sans MS" panose="030F0702030302020204" pitchFamily="66" charset="0"/>
            </a:endParaRPr>
          </a:p>
          <a:p>
            <a:r>
              <a:rPr lang="en-GB" sz="2000" dirty="0">
                <a:latin typeface="Comic Sans MS" panose="030F0702030302020204" pitchFamily="66" charset="0"/>
              </a:rPr>
              <a:t>Every day, please can your child wear/bring in the following:</a:t>
            </a:r>
          </a:p>
          <a:p>
            <a:endParaRPr lang="en-GB" sz="2000" dirty="0">
              <a:latin typeface="Comic Sans MS" panose="030F0702030302020204" pitchFamily="66" charset="0"/>
            </a:endParaRPr>
          </a:p>
          <a:p>
            <a:pPr marL="285750" indent="-285750">
              <a:buFont typeface="Arial" panose="020B0604020202020204" pitchFamily="34" charset="0"/>
              <a:buChar char="•"/>
            </a:pPr>
            <a:r>
              <a:rPr lang="en-GB" sz="2000" dirty="0">
                <a:latin typeface="Comic Sans MS" panose="030F0702030302020204" pitchFamily="66" charset="0"/>
              </a:rPr>
              <a:t>School jumper/cardigan</a:t>
            </a:r>
          </a:p>
          <a:p>
            <a:pPr marL="285750" indent="-285750">
              <a:buFont typeface="Arial" panose="020B0604020202020204" pitchFamily="34" charset="0"/>
              <a:buChar char="•"/>
            </a:pPr>
            <a:r>
              <a:rPr lang="en-GB" sz="2000" dirty="0">
                <a:latin typeface="Comic Sans MS" panose="030F0702030302020204" pitchFamily="66" charset="0"/>
              </a:rPr>
              <a:t>Waterproof coat with a hood</a:t>
            </a:r>
          </a:p>
          <a:p>
            <a:pPr marL="285750" indent="-285750">
              <a:buFont typeface="Arial" panose="020B0604020202020204" pitchFamily="34" charset="0"/>
              <a:buChar char="•"/>
            </a:pPr>
            <a:r>
              <a:rPr lang="en-GB" sz="2000" dirty="0">
                <a:latin typeface="Comic Sans MS" panose="030F0702030302020204" pitchFamily="66" charset="0"/>
              </a:rPr>
              <a:t>Shoes (not trainers)</a:t>
            </a:r>
          </a:p>
          <a:p>
            <a:pPr marL="285750" indent="-285750">
              <a:buFont typeface="Arial" panose="020B0604020202020204" pitchFamily="34" charset="0"/>
              <a:buChar char="•"/>
            </a:pPr>
            <a:r>
              <a:rPr lang="en-GB" sz="2000" dirty="0">
                <a:latin typeface="Comic Sans MS" panose="030F0702030302020204" pitchFamily="66" charset="0"/>
              </a:rPr>
              <a:t>Filled </a:t>
            </a:r>
            <a:r>
              <a:rPr lang="en-GB" sz="2000" u="sng" dirty="0">
                <a:latin typeface="Comic Sans MS" panose="030F0702030302020204" pitchFamily="66" charset="0"/>
              </a:rPr>
              <a:t>water</a:t>
            </a:r>
            <a:r>
              <a:rPr lang="en-GB" sz="2000" dirty="0">
                <a:latin typeface="Comic Sans MS" panose="030F0702030302020204" pitchFamily="66" charset="0"/>
              </a:rPr>
              <a:t> bottle </a:t>
            </a:r>
          </a:p>
          <a:p>
            <a:pPr marL="285750" indent="-285750">
              <a:buFont typeface="Arial" panose="020B0604020202020204" pitchFamily="34" charset="0"/>
              <a:buChar char="•"/>
            </a:pPr>
            <a:r>
              <a:rPr lang="en-GB" sz="2000" dirty="0">
                <a:latin typeface="Comic Sans MS" panose="030F0702030302020204" pitchFamily="66" charset="0"/>
              </a:rPr>
              <a:t>Piece of fruit for breaktime (optional)</a:t>
            </a:r>
          </a:p>
          <a:p>
            <a:pPr marL="285750" indent="-285750">
              <a:buFont typeface="Arial" panose="020B0604020202020204" pitchFamily="34" charset="0"/>
              <a:buChar char="•"/>
            </a:pPr>
            <a:r>
              <a:rPr lang="en-GB" sz="2000" dirty="0">
                <a:latin typeface="Comic Sans MS" panose="030F0702030302020204" pitchFamily="66" charset="0"/>
              </a:rPr>
              <a:t>School bag (reading book and planner)</a:t>
            </a:r>
          </a:p>
          <a:p>
            <a:endParaRPr lang="en-GB" sz="2000" dirty="0">
              <a:latin typeface="Comic Sans MS" panose="030F0702030302020204" pitchFamily="66" charset="0"/>
            </a:endParaRPr>
          </a:p>
          <a:p>
            <a:r>
              <a:rPr lang="en-GB" sz="2000" dirty="0">
                <a:latin typeface="Comic Sans MS" panose="030F0702030302020204" pitchFamily="66" charset="0"/>
              </a:rPr>
              <a:t>PE is on </a:t>
            </a:r>
            <a:r>
              <a:rPr lang="en-GB" sz="2000" b="1" dirty="0">
                <a:latin typeface="Comic Sans MS" panose="030F0702030302020204" pitchFamily="66" charset="0"/>
              </a:rPr>
              <a:t>Monday </a:t>
            </a:r>
            <a:r>
              <a:rPr lang="en-GB" sz="2000" dirty="0">
                <a:latin typeface="Comic Sans MS" panose="030F0702030302020204" pitchFamily="66" charset="0"/>
              </a:rPr>
              <a:t>and as you are already aware children are to come into school wearing their PE kit. </a:t>
            </a:r>
          </a:p>
          <a:p>
            <a:r>
              <a:rPr lang="en-GB" sz="2000" dirty="0">
                <a:latin typeface="Comic Sans MS" panose="030F0702030302020204" pitchFamily="66" charset="0"/>
              </a:rPr>
              <a:t> </a:t>
            </a:r>
          </a:p>
          <a:p>
            <a:r>
              <a:rPr lang="en-GB" sz="2000" u="sng" dirty="0">
                <a:latin typeface="Comic Sans MS" panose="030F0702030302020204" pitchFamily="66" charset="0"/>
              </a:rPr>
              <a:t>Full PE kit:</a:t>
            </a:r>
            <a:r>
              <a:rPr lang="en-GB" sz="2000" dirty="0">
                <a:latin typeface="Comic Sans MS" panose="030F0702030302020204" pitchFamily="66" charset="0"/>
              </a:rPr>
              <a:t> Royal blue shorts, a white T-shirt with no logos, trainers/plimsolls and a royal blue tracksuit. A pair of white socks are useful when girls start to wear tights in winter.</a:t>
            </a:r>
          </a:p>
          <a:p>
            <a:endParaRPr lang="en-GB" sz="2000" dirty="0">
              <a:latin typeface="Comic Sans MS" panose="030F0702030302020204" pitchFamily="66" charset="0"/>
            </a:endParaRPr>
          </a:p>
          <a:p>
            <a:pPr algn="ctr"/>
            <a:r>
              <a:rPr lang="en-GB" sz="2000" b="1" u="sng" dirty="0">
                <a:latin typeface="Comic Sans MS" panose="030F0702030302020204" pitchFamily="66" charset="0"/>
              </a:rPr>
              <a:t>This is a NUT FREE school</a:t>
            </a:r>
            <a:br>
              <a:rPr lang="en-GB" sz="2000" dirty="0">
                <a:latin typeface="Comic Sans MS" panose="030F0702030302020204" pitchFamily="66" charset="0"/>
              </a:rPr>
            </a:br>
            <a:br>
              <a:rPr lang="en-GB" dirty="0">
                <a:latin typeface="Comic Sans MS" panose="030F0702030302020204" pitchFamily="66" charset="0"/>
              </a:rPr>
            </a:br>
            <a:endParaRPr lang="en-GB" dirty="0"/>
          </a:p>
        </p:txBody>
      </p:sp>
      <p:pic>
        <p:nvPicPr>
          <p:cNvPr id="3076" name="Picture 4" descr="Water bottle gym with apple Royalty Free Vector Image">
            <a:extLst>
              <a:ext uri="{FF2B5EF4-FFF2-40B4-BE49-F238E27FC236}">
                <a16:creationId xmlns:a16="http://schemas.microsoft.com/office/drawing/2014/main" id="{68A5F8EF-3B6A-4FA0-A11A-4C77F5CF36C8}"/>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1019" b="90278" l="9429" r="90429">
                        <a14:foregroundMark x1="26857" y1="1019" x2="35857" y2="2315"/>
                        <a14:foregroundMark x1="9000" y1="24630" x2="9000" y2="80278"/>
                        <a14:foregroundMark x1="9000" y1="80278" x2="17714" y2="86111"/>
                        <a14:foregroundMark x1="17714" y1="86111" x2="28714" y2="86296"/>
                        <a14:foregroundMark x1="28714" y1="86296" x2="44429" y2="85278"/>
                        <a14:foregroundMark x1="44429" y1="85278" x2="56286" y2="86574"/>
                        <a14:foregroundMark x1="56286" y1="86574" x2="67143" y2="86389"/>
                        <a14:foregroundMark x1="67143" y1="86389" x2="76571" y2="79907"/>
                        <a14:foregroundMark x1="76571" y1="79907" x2="85429" y2="65278"/>
                        <a14:foregroundMark x1="85429" y1="65278" x2="74429" y2="55741"/>
                        <a14:foregroundMark x1="74429" y1="55741" x2="71675" y2="55384"/>
                        <a14:foregroundMark x1="63032" y1="50247" x2="62714" y2="48333"/>
                        <a14:foregroundMark x1="63545" y1="53333" x2="63468" y2="52870"/>
                        <a14:foregroundMark x1="75571" y1="62685" x2="68857" y2="70463"/>
                        <a14:foregroundMark x1="68857" y1="70463" x2="67286" y2="70926"/>
                        <a14:foregroundMark x1="80143" y1="58056" x2="87286" y2="64074"/>
                        <a14:foregroundMark x1="87286" y1="64074" x2="90429" y2="71481"/>
                        <a14:foregroundMark x1="90429" y1="71481" x2="83571" y2="77963"/>
                        <a14:foregroundMark x1="83571" y1="78426" x2="78714" y2="86944"/>
                        <a14:foregroundMark x1="78714" y1="86944" x2="57286" y2="90278"/>
                        <a14:foregroundMark x1="73857" y1="62593" x2="75857" y2="64630"/>
                        <a14:foregroundMark x1="79857" y1="67685" x2="77714" y2="67222"/>
                        <a14:foregroundMark x1="75429" y1="63704" x2="81000" y2="61667"/>
                        <a14:foregroundMark x1="79857" y1="65370" x2="80143" y2="64630"/>
                        <a14:foregroundMark x1="75429" y1="69630" x2="70714" y2="71759"/>
                        <a14:foregroundMark x1="77857" y1="69630" x2="79000" y2="68241"/>
                        <a14:foregroundMark x1="69000" y1="55926" x2="70429" y2="55926"/>
                        <a14:foregroundMark x1="70714" y1="55370" x2="72714" y2="55926"/>
                        <a14:backgroundMark x1="64286" y1="53333" x2="64286" y2="54537"/>
                        <a14:backgroundMark x1="64286" y1="54537" x2="68571" y2="55926"/>
                        <a14:backgroundMark x1="68571" y1="55926" x2="69000" y2="55926"/>
                        <a14:backgroundMark x1="64286" y1="53796" x2="63857" y2="51852"/>
                        <a14:backgroundMark x1="63857" y1="52870" x2="63857" y2="52870"/>
                        <a14:backgroundMark x1="65714" y1="53611" x2="63429" y2="52593"/>
                      </a14:backgroundRemoval>
                    </a14:imgEffect>
                  </a14:imgLayer>
                </a14:imgProps>
              </a:ext>
              <a:ext uri="{28A0092B-C50C-407E-A947-70E740481C1C}">
                <a14:useLocalDpi xmlns:a14="http://schemas.microsoft.com/office/drawing/2010/main" val="0"/>
              </a:ext>
            </a:extLst>
          </a:blip>
          <a:srcRect r="4939" b="7399"/>
          <a:stretch/>
        </p:blipFill>
        <p:spPr bwMode="auto">
          <a:xfrm>
            <a:off x="9063614" y="2198068"/>
            <a:ext cx="2527260" cy="3798278"/>
          </a:xfrm>
          <a:prstGeom prst="rect">
            <a:avLst/>
          </a:prstGeom>
          <a:noFill/>
          <a:extLst>
            <a:ext uri="{909E8E84-426E-40DD-AFC4-6F175D3DCCD1}">
              <a14:hiddenFill xmlns:a14="http://schemas.microsoft.com/office/drawing/2010/main">
                <a:solidFill>
                  <a:srgbClr val="FFFFFF"/>
                </a:solidFill>
              </a14:hiddenFill>
            </a:ext>
          </a:extLst>
        </p:spPr>
      </p:pic>
      <p:sp>
        <p:nvSpPr>
          <p:cNvPr id="2" name="Arrow: Right 1">
            <a:extLst>
              <a:ext uri="{FF2B5EF4-FFF2-40B4-BE49-F238E27FC236}">
                <a16:creationId xmlns:a16="http://schemas.microsoft.com/office/drawing/2014/main" id="{9DDDB438-82C7-40E2-A427-336C598D6A10}"/>
              </a:ext>
            </a:extLst>
          </p:cNvPr>
          <p:cNvSpPr/>
          <p:nvPr/>
        </p:nvSpPr>
        <p:spPr>
          <a:xfrm rot="9392337">
            <a:off x="6549200" y="5748729"/>
            <a:ext cx="931165" cy="44602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Arrow: Right 5">
            <a:extLst>
              <a:ext uri="{FF2B5EF4-FFF2-40B4-BE49-F238E27FC236}">
                <a16:creationId xmlns:a16="http://schemas.microsoft.com/office/drawing/2014/main" id="{DE9322A9-407F-4736-9A44-4E2570D847DC}"/>
              </a:ext>
            </a:extLst>
          </p:cNvPr>
          <p:cNvSpPr/>
          <p:nvPr/>
        </p:nvSpPr>
        <p:spPr>
          <a:xfrm rot="1167140">
            <a:off x="2132851" y="5773335"/>
            <a:ext cx="931165" cy="44602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11780051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7059" y="198840"/>
            <a:ext cx="10306259" cy="9602629"/>
          </a:xfrm>
          <a:prstGeom prst="rect">
            <a:avLst/>
          </a:prstGeom>
          <a:noFill/>
        </p:spPr>
        <p:txBody>
          <a:bodyPr wrap="square" rtlCol="0">
            <a:spAutoFit/>
          </a:bodyPr>
          <a:lstStyle/>
          <a:p>
            <a:pPr algn="ctr"/>
            <a:r>
              <a:rPr lang="en-GB" sz="2000" u="sng" dirty="0">
                <a:latin typeface="Comic Sans MS" panose="030F0702030302020204" pitchFamily="66" charset="0"/>
              </a:rPr>
              <a:t>READING</a:t>
            </a:r>
          </a:p>
          <a:p>
            <a:pPr algn="ctr"/>
            <a:endParaRPr lang="en-GB" sz="2000" u="sng" dirty="0">
              <a:latin typeface="Comic Sans MS" panose="030F0702030302020204" pitchFamily="66" charset="0"/>
            </a:endParaRPr>
          </a:p>
          <a:p>
            <a:pPr marL="342900" indent="-342900">
              <a:buFont typeface="Arial" panose="020B0604020202020204" pitchFamily="34" charset="0"/>
              <a:buChar char="•"/>
            </a:pPr>
            <a:r>
              <a:rPr lang="en-GB" sz="2000" dirty="0">
                <a:latin typeface="Comic Sans MS" panose="030F0702030302020204" pitchFamily="66" charset="0"/>
              </a:rPr>
              <a:t>Frequent and </a:t>
            </a:r>
            <a:r>
              <a:rPr lang="en-GB" sz="2000" b="1" dirty="0">
                <a:latin typeface="Comic Sans MS" panose="030F0702030302020204" pitchFamily="66" charset="0"/>
              </a:rPr>
              <a:t>supervised</a:t>
            </a:r>
            <a:r>
              <a:rPr lang="en-GB" sz="2000" dirty="0">
                <a:latin typeface="Comic Sans MS" panose="030F0702030302020204" pitchFamily="66" charset="0"/>
              </a:rPr>
              <a:t> reading is immensely important as it enhances literacy skills, boosts vocabulary, improves comprehension, fosters a love for reading and supports academic success. Regular reading also encourages imagination and critical thinking.</a:t>
            </a:r>
            <a:endParaRPr lang="en-GB" sz="2800" dirty="0">
              <a:latin typeface="Comic Sans MS" panose="030F0702030302020204" pitchFamily="66" charset="0"/>
            </a:endParaRPr>
          </a:p>
          <a:p>
            <a:pPr marL="342900" indent="-342900">
              <a:buFont typeface="Arial" panose="020B0604020202020204" pitchFamily="34" charset="0"/>
              <a:buChar char="•"/>
            </a:pPr>
            <a:endParaRPr lang="en-GB" sz="2000" dirty="0">
              <a:latin typeface="Comic Sans MS" panose="030F0702030302020204" pitchFamily="66" charset="0"/>
            </a:endParaRPr>
          </a:p>
          <a:p>
            <a:pPr marL="342900" indent="-342900">
              <a:buFont typeface="Arial" panose="020B0604020202020204" pitchFamily="34" charset="0"/>
              <a:buChar char="•"/>
            </a:pPr>
            <a:r>
              <a:rPr lang="en-GB" sz="2000" dirty="0">
                <a:latin typeface="Comic Sans MS" panose="030F0702030302020204" pitchFamily="66" charset="0"/>
              </a:rPr>
              <a:t>Please read regularly with your child at home and sign off their reading in their planner.</a:t>
            </a:r>
          </a:p>
          <a:p>
            <a:endParaRPr lang="en-GB" sz="2000" dirty="0">
              <a:latin typeface="Comic Sans MS" panose="030F0702030302020204" pitchFamily="66" charset="0"/>
            </a:endParaRPr>
          </a:p>
          <a:p>
            <a:pPr marL="342900" indent="-342900">
              <a:buFont typeface="Arial" panose="020B0604020202020204" pitchFamily="34" charset="0"/>
              <a:buChar char="•"/>
            </a:pPr>
            <a:r>
              <a:rPr lang="en-GB" sz="2000" dirty="0">
                <a:latin typeface="Comic Sans MS" panose="030F0702030302020204" pitchFamily="66" charset="0"/>
              </a:rPr>
              <a:t>Your child’s book will be changed on a weekly basis once they have been read and signed off by an adult. </a:t>
            </a:r>
          </a:p>
          <a:p>
            <a:endParaRPr lang="en-GB" sz="2000" dirty="0">
              <a:latin typeface="Comic Sans MS" panose="030F0702030302020204" pitchFamily="66" charset="0"/>
            </a:endParaRPr>
          </a:p>
          <a:p>
            <a:pPr marL="342900" indent="-342900">
              <a:buFont typeface="Arial" panose="020B0604020202020204" pitchFamily="34" charset="0"/>
              <a:buChar char="•"/>
            </a:pPr>
            <a:r>
              <a:rPr lang="en-GB" sz="2000" dirty="0">
                <a:latin typeface="Comic Sans MS" panose="030F0702030302020204" pitchFamily="66" charset="0"/>
              </a:rPr>
              <a:t>A bookmark with useful questions to help boost your child’s comprehension skills will be sent home shortly. </a:t>
            </a:r>
          </a:p>
          <a:p>
            <a:pPr marL="342900" indent="-342900">
              <a:buFont typeface="Arial" panose="020B0604020202020204" pitchFamily="34" charset="0"/>
              <a:buChar char="•"/>
            </a:pPr>
            <a:endParaRPr lang="en-GB" sz="2000" dirty="0">
              <a:latin typeface="Comic Sans MS" panose="030F0702030302020204" pitchFamily="66" charset="0"/>
            </a:endParaRPr>
          </a:p>
          <a:p>
            <a:pPr marL="342900" indent="-342900">
              <a:buFont typeface="Arial" panose="020B0604020202020204" pitchFamily="34" charset="0"/>
              <a:buChar char="•"/>
            </a:pPr>
            <a:r>
              <a:rPr lang="en-GB" sz="2000" dirty="0">
                <a:latin typeface="Comic Sans MS" panose="030F0702030302020204" pitchFamily="66" charset="0"/>
              </a:rPr>
              <a:t>Reading stages are not solely changed due to the amount of books your child has read. Reading stages are assessed on your child’s inference skills, understanding of what has been read and their ability to summarise the text, decode more challenging vocabulary, their expression and their reading pace.</a:t>
            </a:r>
          </a:p>
          <a:p>
            <a:pPr marL="342900" indent="-342900">
              <a:buFont typeface="Arial" panose="020B0604020202020204" pitchFamily="34" charset="0"/>
              <a:buChar char="•"/>
            </a:pPr>
            <a:endParaRPr lang="en-GB" sz="2800" dirty="0">
              <a:latin typeface="Comic Sans MS" panose="030F0702030302020204" pitchFamily="66" charset="0"/>
            </a:endParaRPr>
          </a:p>
          <a:p>
            <a:endParaRPr lang="en-GB" sz="2800" dirty="0">
              <a:latin typeface="Comic Sans MS" panose="030F0702030302020204" pitchFamily="66" charset="0"/>
            </a:endParaRPr>
          </a:p>
          <a:p>
            <a:endParaRPr lang="en-GB" sz="2200" dirty="0">
              <a:latin typeface="Comic Sans MS" panose="030F0702030302020204" pitchFamily="66" charset="0"/>
            </a:endParaRPr>
          </a:p>
          <a:p>
            <a:pPr marL="342900" indent="-342900">
              <a:buFont typeface="Arial" panose="020B0604020202020204" pitchFamily="34" charset="0"/>
              <a:buChar char="•"/>
            </a:pPr>
            <a:endParaRPr lang="en-GB" sz="2400" dirty="0">
              <a:latin typeface="Comic Sans MS" panose="030F0702030302020204" pitchFamily="66" charset="0"/>
            </a:endParaRPr>
          </a:p>
          <a:p>
            <a:pPr marL="342900" indent="-342900">
              <a:buFont typeface="Arial" panose="020B0604020202020204" pitchFamily="34" charset="0"/>
              <a:buChar char="•"/>
            </a:pPr>
            <a:endParaRPr lang="en-GB" sz="2400" dirty="0">
              <a:latin typeface="Comic Sans MS" panose="030F0702030302020204" pitchFamily="66" charset="0"/>
            </a:endParaRPr>
          </a:p>
          <a:p>
            <a:endParaRPr lang="en-GB" sz="2400" u="sng" dirty="0">
              <a:latin typeface="Comic Sans MS" panose="030F0702030302020204" pitchFamily="66" charset="0"/>
            </a:endParaRPr>
          </a:p>
          <a:p>
            <a:pPr marL="342900" indent="-342900">
              <a:buFont typeface="Arial" panose="020B0604020202020204" pitchFamily="34" charset="0"/>
              <a:buChar char="•"/>
            </a:pPr>
            <a:endParaRPr lang="en-GB" sz="2400" dirty="0">
              <a:latin typeface="Comic Sans MS" panose="030F0702030302020204" pitchFamily="66" charset="0"/>
            </a:endParaRPr>
          </a:p>
          <a:p>
            <a:endParaRPr lang="en-GB" sz="2400" dirty="0">
              <a:latin typeface="Comic Sans MS" panose="030F0702030302020204" pitchFamily="66" charset="0"/>
            </a:endParaRPr>
          </a:p>
        </p:txBody>
      </p:sp>
      <p:pic>
        <p:nvPicPr>
          <p:cNvPr id="3" name="Picture 2">
            <a:extLst>
              <a:ext uri="{FF2B5EF4-FFF2-40B4-BE49-F238E27FC236}">
                <a16:creationId xmlns:a16="http://schemas.microsoft.com/office/drawing/2014/main" id="{9B34061D-F0D4-4B7C-A134-411120EC606D}"/>
              </a:ext>
            </a:extLst>
          </p:cNvPr>
          <p:cNvPicPr>
            <a:picLocks noChangeAspect="1"/>
          </p:cNvPicPr>
          <p:nvPr/>
        </p:nvPicPr>
        <p:blipFill>
          <a:blip r:embed="rId2"/>
          <a:stretch>
            <a:fillRect/>
          </a:stretch>
        </p:blipFill>
        <p:spPr>
          <a:xfrm>
            <a:off x="9456091" y="3691096"/>
            <a:ext cx="3166904" cy="3166904"/>
          </a:xfrm>
          <a:prstGeom prst="rect">
            <a:avLst/>
          </a:prstGeom>
        </p:spPr>
      </p:pic>
    </p:spTree>
    <p:extLst>
      <p:ext uri="{BB962C8B-B14F-4D97-AF65-F5344CB8AC3E}">
        <p14:creationId xmlns:p14="http://schemas.microsoft.com/office/powerpoint/2010/main" val="17636702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ECC082D-A273-41CE-93FC-1CCC00F7B926}"/>
              </a:ext>
            </a:extLst>
          </p:cNvPr>
          <p:cNvSpPr/>
          <p:nvPr/>
        </p:nvSpPr>
        <p:spPr>
          <a:xfrm>
            <a:off x="596153" y="334055"/>
            <a:ext cx="10999694" cy="4350165"/>
          </a:xfrm>
          <a:prstGeom prst="rect">
            <a:avLst/>
          </a:prstGeom>
        </p:spPr>
        <p:txBody>
          <a:bodyPr wrap="square">
            <a:spAutoFit/>
          </a:bodyPr>
          <a:lstStyle/>
          <a:p>
            <a:pPr algn="ctr"/>
            <a:r>
              <a:rPr lang="en-GB" sz="2000" u="sng" dirty="0">
                <a:latin typeface="Comic Sans MS" panose="030F0702030302020204" pitchFamily="66" charset="0"/>
              </a:rPr>
              <a:t>TIMES TABLES</a:t>
            </a:r>
          </a:p>
          <a:p>
            <a:pPr algn="ctr"/>
            <a:endParaRPr lang="en-GB" sz="2000" u="sng" dirty="0">
              <a:latin typeface="Comic Sans MS" panose="030F0702030302020204" pitchFamily="66" charset="0"/>
            </a:endParaRPr>
          </a:p>
          <a:p>
            <a:pPr marL="342900" indent="-342900">
              <a:lnSpc>
                <a:spcPct val="150000"/>
              </a:lnSpc>
              <a:buFont typeface="Arial" panose="020B0604020202020204" pitchFamily="34" charset="0"/>
              <a:buChar char="•"/>
            </a:pPr>
            <a:r>
              <a:rPr lang="en-GB" sz="2000" dirty="0">
                <a:latin typeface="Comic Sans MS" panose="030F0702030302020204" pitchFamily="66" charset="0"/>
              </a:rPr>
              <a:t>In Year 3 there is a firm focus on the children learning their Times Tables with a particular focus on the </a:t>
            </a:r>
            <a:r>
              <a:rPr lang="en-GB" sz="2000" dirty="0">
                <a:solidFill>
                  <a:schemeClr val="accent2"/>
                </a:solidFill>
                <a:latin typeface="Comic Sans MS" panose="030F0702030302020204" pitchFamily="66" charset="0"/>
              </a:rPr>
              <a:t>2s, 5s, and 10s </a:t>
            </a:r>
            <a:r>
              <a:rPr lang="en-GB" sz="2000" dirty="0">
                <a:latin typeface="Comic Sans MS" panose="030F0702030302020204" pitchFamily="66" charset="0"/>
              </a:rPr>
              <a:t>at the beginning of the year. Once mastered, we will then progress onto the </a:t>
            </a:r>
            <a:r>
              <a:rPr lang="en-GB" sz="2000" dirty="0">
                <a:solidFill>
                  <a:srgbClr val="FF0000"/>
                </a:solidFill>
                <a:latin typeface="Comic Sans MS" panose="030F0702030302020204" pitchFamily="66" charset="0"/>
              </a:rPr>
              <a:t>3s, 4s and 8s</a:t>
            </a:r>
            <a:r>
              <a:rPr lang="en-GB" sz="2000" dirty="0">
                <a:latin typeface="Comic Sans MS" panose="030F0702030302020204" pitchFamily="66" charset="0"/>
              </a:rPr>
              <a:t>. This will prepare the children well for the Year 4 Multiplication Tables Check next year.</a:t>
            </a:r>
          </a:p>
          <a:p>
            <a:pPr marL="342900" indent="-342900">
              <a:lnSpc>
                <a:spcPct val="150000"/>
              </a:lnSpc>
              <a:buFont typeface="Arial" panose="020B0604020202020204" pitchFamily="34" charset="0"/>
              <a:buChar char="•"/>
            </a:pPr>
            <a:endParaRPr lang="en-GB" sz="2000" dirty="0">
              <a:latin typeface="Comic Sans MS" panose="030F0702030302020204" pitchFamily="66" charset="0"/>
            </a:endParaRPr>
          </a:p>
          <a:p>
            <a:pPr marL="342900" indent="-342900">
              <a:lnSpc>
                <a:spcPct val="150000"/>
              </a:lnSpc>
              <a:buFont typeface="Arial" panose="020B0604020202020204" pitchFamily="34" charset="0"/>
              <a:buChar char="•"/>
            </a:pPr>
            <a:r>
              <a:rPr lang="en-GB" sz="2000" dirty="0">
                <a:latin typeface="Comic Sans MS" panose="030F0702030302020204" pitchFamily="66" charset="0"/>
              </a:rPr>
              <a:t>Times Tables Rock Stars (TTRS) is very helpful to practise their Times Tables and related division facts. TTRS share similarities to the Multiplication Tables Check layout. Please ensure they play as frequently as possible.</a:t>
            </a:r>
          </a:p>
        </p:txBody>
      </p:sp>
      <p:pic>
        <p:nvPicPr>
          <p:cNvPr id="3" name="Picture 2">
            <a:extLst>
              <a:ext uri="{FF2B5EF4-FFF2-40B4-BE49-F238E27FC236}">
                <a16:creationId xmlns:a16="http://schemas.microsoft.com/office/drawing/2014/main" id="{8C078D10-A162-459E-AD85-69BC9492D5E8}"/>
              </a:ext>
            </a:extLst>
          </p:cNvPr>
          <p:cNvPicPr>
            <a:picLocks noChangeAspect="1"/>
          </p:cNvPicPr>
          <p:nvPr/>
        </p:nvPicPr>
        <p:blipFill>
          <a:blip r:embed="rId2"/>
          <a:stretch>
            <a:fillRect/>
          </a:stretch>
        </p:blipFill>
        <p:spPr>
          <a:xfrm>
            <a:off x="8847278" y="4589929"/>
            <a:ext cx="2953788" cy="2002623"/>
          </a:xfrm>
          <a:prstGeom prst="rect">
            <a:avLst/>
          </a:prstGeom>
        </p:spPr>
      </p:pic>
      <p:pic>
        <p:nvPicPr>
          <p:cNvPr id="2050" name="Picture 2" descr="Times Tables Rock Stars">
            <a:extLst>
              <a:ext uri="{FF2B5EF4-FFF2-40B4-BE49-F238E27FC236}">
                <a16:creationId xmlns:a16="http://schemas.microsoft.com/office/drawing/2014/main" id="{082F503E-3D0D-4EE8-A14B-B81AEC281E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4924" y="4797751"/>
            <a:ext cx="3927382" cy="17261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24891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3160" y="130629"/>
            <a:ext cx="10377803" cy="7940635"/>
          </a:xfrm>
          <a:prstGeom prst="rect">
            <a:avLst/>
          </a:prstGeom>
          <a:noFill/>
        </p:spPr>
        <p:txBody>
          <a:bodyPr wrap="square" rtlCol="0">
            <a:spAutoFit/>
          </a:bodyPr>
          <a:lstStyle/>
          <a:p>
            <a:pPr algn="ctr">
              <a:lnSpc>
                <a:spcPct val="150000"/>
              </a:lnSpc>
            </a:pPr>
            <a:r>
              <a:rPr lang="en-GB" sz="2000" u="sng" dirty="0">
                <a:latin typeface="Comic Sans MS" panose="030F0702030302020204" pitchFamily="66" charset="0"/>
              </a:rPr>
              <a:t>WEEKLY HOMEWORK</a:t>
            </a:r>
          </a:p>
          <a:p>
            <a:pPr algn="ctr">
              <a:lnSpc>
                <a:spcPct val="150000"/>
              </a:lnSpc>
            </a:pPr>
            <a:r>
              <a:rPr lang="en-GB" sz="2000" u="sng" dirty="0">
                <a:latin typeface="Comic Sans MS" panose="030F0702030302020204" pitchFamily="66" charset="0"/>
              </a:rPr>
              <a:t>(Either set to consolidate the week’s learning or to give prior knowledge)</a:t>
            </a:r>
          </a:p>
          <a:p>
            <a:pPr algn="ctr">
              <a:lnSpc>
                <a:spcPct val="150000"/>
              </a:lnSpc>
            </a:pPr>
            <a:endParaRPr lang="en-GB" sz="2000" u="sng" dirty="0">
              <a:latin typeface="Comic Sans MS" panose="030F0702030302020204" pitchFamily="66" charset="0"/>
            </a:endParaRPr>
          </a:p>
          <a:p>
            <a:pPr marL="342900" indent="-342900">
              <a:lnSpc>
                <a:spcPct val="150000"/>
              </a:lnSpc>
              <a:buFont typeface="Arial" panose="020B0604020202020204" pitchFamily="34" charset="0"/>
              <a:buChar char="•"/>
            </a:pPr>
            <a:r>
              <a:rPr lang="en-GB" sz="2000" dirty="0">
                <a:latin typeface="Comic Sans MS" panose="030F0702030302020204" pitchFamily="66" charset="0"/>
              </a:rPr>
              <a:t>Set on a Friday and to be returned by the following Wednesday.</a:t>
            </a:r>
          </a:p>
          <a:p>
            <a:pPr marL="342900" indent="-342900">
              <a:lnSpc>
                <a:spcPct val="150000"/>
              </a:lnSpc>
              <a:buFont typeface="Arial" panose="020B0604020202020204" pitchFamily="34" charset="0"/>
              <a:buChar char="•"/>
            </a:pPr>
            <a:r>
              <a:rPr lang="en-GB" sz="2000" dirty="0">
                <a:latin typeface="Comic Sans MS" panose="030F0702030302020204" pitchFamily="66" charset="0"/>
              </a:rPr>
              <a:t>It will usually consist of an English task and a Maths task </a:t>
            </a:r>
          </a:p>
          <a:p>
            <a:pPr marL="342900" indent="-342900">
              <a:lnSpc>
                <a:spcPct val="150000"/>
              </a:lnSpc>
              <a:buFont typeface="Arial" panose="020B0604020202020204" pitchFamily="34" charset="0"/>
              <a:buChar char="•"/>
            </a:pPr>
            <a:r>
              <a:rPr lang="en-GB" sz="2000" dirty="0">
                <a:latin typeface="Comic Sans MS" panose="030F0702030302020204" pitchFamily="66" charset="0"/>
              </a:rPr>
              <a:t>The homework tasks set may be either a hard copy or online via My Maths, Purple Mash or Spelling Shed.</a:t>
            </a:r>
          </a:p>
          <a:p>
            <a:pPr marL="342900" indent="-342900">
              <a:lnSpc>
                <a:spcPct val="150000"/>
              </a:lnSpc>
              <a:buFont typeface="Arial" panose="020B0604020202020204" pitchFamily="34" charset="0"/>
              <a:buChar char="•"/>
            </a:pPr>
            <a:r>
              <a:rPr lang="en-GB" sz="2000" dirty="0">
                <a:latin typeface="Comic Sans MS" panose="030F0702030302020204" pitchFamily="66" charset="0"/>
              </a:rPr>
              <a:t>Your child’s login details for Times Tables Rock Stars, Purple Mash, My Maths and Spelling Shed are attached inside the back cover of their school planner. </a:t>
            </a:r>
          </a:p>
          <a:p>
            <a:pPr marL="342900" indent="-342900">
              <a:lnSpc>
                <a:spcPct val="150000"/>
              </a:lnSpc>
              <a:buFont typeface="Arial" panose="020B0604020202020204" pitchFamily="34" charset="0"/>
              <a:buChar char="•"/>
            </a:pPr>
            <a:r>
              <a:rPr lang="en-GB" sz="2000" dirty="0">
                <a:latin typeface="Comic Sans MS" panose="030F0702030302020204" pitchFamily="66" charset="0"/>
              </a:rPr>
              <a:t>The expectation is that by Key Stage 2, your child will be able to log on independently to Times Tables Rock Stars, My Maths, Purple Mash and Spelling Shed. Please assist them initially but do encourage them to become more independent as the year progresses!</a:t>
            </a:r>
          </a:p>
          <a:p>
            <a:endParaRPr lang="en-GB" sz="2400" dirty="0">
              <a:latin typeface="Comic Sans MS" panose="030F0702030302020204" pitchFamily="66" charset="0"/>
            </a:endParaRPr>
          </a:p>
          <a:p>
            <a:pPr algn="ctr"/>
            <a:endParaRPr lang="en-GB" sz="2400" u="sng" dirty="0">
              <a:latin typeface="Comic Sans MS" panose="030F0702030302020204" pitchFamily="66" charset="0"/>
            </a:endParaRPr>
          </a:p>
          <a:p>
            <a:pPr marL="342900" indent="-342900">
              <a:buFont typeface="Arial" panose="020B0604020202020204" pitchFamily="34" charset="0"/>
              <a:buChar char="•"/>
            </a:pPr>
            <a:endParaRPr lang="en-GB" sz="2400" u="sng" dirty="0">
              <a:latin typeface="Comic Sans MS" panose="030F0702030302020204" pitchFamily="66" charset="0"/>
            </a:endParaRPr>
          </a:p>
          <a:p>
            <a:pPr marL="342900" indent="-342900">
              <a:buFont typeface="Arial" panose="020B0604020202020204" pitchFamily="34" charset="0"/>
              <a:buChar char="•"/>
            </a:pPr>
            <a:endParaRPr lang="en-GB" sz="2400" dirty="0">
              <a:latin typeface="Comic Sans MS" panose="030F0702030302020204" pitchFamily="66" charset="0"/>
            </a:endParaRPr>
          </a:p>
          <a:p>
            <a:endParaRPr lang="en-GB" sz="2400" dirty="0">
              <a:latin typeface="Comic Sans MS" panose="030F0702030302020204" pitchFamily="66" charset="0"/>
            </a:endParaRPr>
          </a:p>
        </p:txBody>
      </p:sp>
      <p:pic>
        <p:nvPicPr>
          <p:cNvPr id="3" name="Picture 2">
            <a:extLst>
              <a:ext uri="{FF2B5EF4-FFF2-40B4-BE49-F238E27FC236}">
                <a16:creationId xmlns:a16="http://schemas.microsoft.com/office/drawing/2014/main" id="{275E9832-8A12-4077-8FED-87E65598F4B5}"/>
              </a:ext>
            </a:extLst>
          </p:cNvPr>
          <p:cNvPicPr>
            <a:picLocks noChangeAspect="1"/>
          </p:cNvPicPr>
          <p:nvPr/>
        </p:nvPicPr>
        <p:blipFill>
          <a:blip r:embed="rId2"/>
          <a:stretch>
            <a:fillRect/>
          </a:stretch>
        </p:blipFill>
        <p:spPr>
          <a:xfrm>
            <a:off x="9591519" y="4089679"/>
            <a:ext cx="2768321" cy="2768321"/>
          </a:xfrm>
          <a:prstGeom prst="rect">
            <a:avLst/>
          </a:prstGeom>
        </p:spPr>
      </p:pic>
    </p:spTree>
    <p:extLst>
      <p:ext uri="{BB962C8B-B14F-4D97-AF65-F5344CB8AC3E}">
        <p14:creationId xmlns:p14="http://schemas.microsoft.com/office/powerpoint/2010/main" val="10695348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6DF028D-D9CE-4EBF-932E-F21D9761F422}"/>
              </a:ext>
            </a:extLst>
          </p:cNvPr>
          <p:cNvPicPr>
            <a:picLocks noChangeAspect="1"/>
          </p:cNvPicPr>
          <p:nvPr/>
        </p:nvPicPr>
        <p:blipFill>
          <a:blip r:embed="rId2"/>
          <a:stretch>
            <a:fillRect/>
          </a:stretch>
        </p:blipFill>
        <p:spPr>
          <a:xfrm>
            <a:off x="1150023" y="0"/>
            <a:ext cx="9891953" cy="6858000"/>
          </a:xfrm>
          <a:prstGeom prst="rect">
            <a:avLst/>
          </a:prstGeom>
        </p:spPr>
      </p:pic>
    </p:spTree>
    <p:extLst>
      <p:ext uri="{BB962C8B-B14F-4D97-AF65-F5344CB8AC3E}">
        <p14:creationId xmlns:p14="http://schemas.microsoft.com/office/powerpoint/2010/main" val="22701185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42180" y="321757"/>
            <a:ext cx="10107639" cy="6001643"/>
          </a:xfrm>
          <a:prstGeom prst="rect">
            <a:avLst/>
          </a:prstGeom>
          <a:noFill/>
        </p:spPr>
        <p:txBody>
          <a:bodyPr wrap="square" rtlCol="0">
            <a:spAutoFit/>
          </a:bodyPr>
          <a:lstStyle/>
          <a:p>
            <a:pPr algn="ctr"/>
            <a:r>
              <a:rPr lang="en-GB" sz="3200" u="sng" dirty="0">
                <a:latin typeface="Comic Sans MS" panose="030F0702030302020204" pitchFamily="66" charset="0"/>
              </a:rPr>
              <a:t>Communication</a:t>
            </a:r>
          </a:p>
          <a:p>
            <a:pPr algn="ctr"/>
            <a:endParaRPr lang="en-GB" sz="3200" u="sng" dirty="0">
              <a:latin typeface="Comic Sans MS" panose="030F0702030302020204" pitchFamily="66" charset="0"/>
            </a:endParaRPr>
          </a:p>
          <a:p>
            <a:pPr algn="ctr"/>
            <a:r>
              <a:rPr lang="en-GB" sz="2000" dirty="0">
                <a:latin typeface="Comic Sans MS" panose="030F0702030302020204" pitchFamily="66" charset="0"/>
              </a:rPr>
              <a:t>Please feel free to speak to me about any questions or concerns that you may have. The best time for this is immediately after school when most of the children in the class have been dismissed.</a:t>
            </a:r>
          </a:p>
          <a:p>
            <a:pPr algn="ctr"/>
            <a:endParaRPr lang="en-GB" sz="2000" dirty="0">
              <a:latin typeface="Comic Sans MS" panose="030F0702030302020204" pitchFamily="66" charset="0"/>
            </a:endParaRPr>
          </a:p>
          <a:p>
            <a:pPr algn="ctr"/>
            <a:r>
              <a:rPr lang="en-GB" sz="2000" dirty="0">
                <a:latin typeface="Comic Sans MS" panose="030F0702030302020204" pitchFamily="66" charset="0"/>
              </a:rPr>
              <a:t>Alternatively, if you just want to let me know about an appointment or a change of adult collecting, a note can be written in your child’s planner or you can notify the school office.</a:t>
            </a:r>
          </a:p>
          <a:p>
            <a:pPr algn="ctr"/>
            <a:endParaRPr lang="en-GB" sz="2000" dirty="0">
              <a:latin typeface="Comic Sans MS" panose="030F0702030302020204" pitchFamily="66" charset="0"/>
            </a:endParaRPr>
          </a:p>
          <a:p>
            <a:pPr algn="ctr"/>
            <a:r>
              <a:rPr lang="en-GB" sz="2000" dirty="0">
                <a:latin typeface="Comic Sans MS" panose="030F0702030302020204" pitchFamily="66" charset="0"/>
              </a:rPr>
              <a:t>Unfortunately, I wont be able to inform you of every minor mishap, however, if a situation needs to be discussed I will ask to speak with you.  </a:t>
            </a:r>
          </a:p>
          <a:p>
            <a:pPr algn="ctr"/>
            <a:endParaRPr lang="en-GB" sz="2000" dirty="0">
              <a:latin typeface="Comic Sans MS" panose="030F0702030302020204" pitchFamily="66" charset="0"/>
            </a:endParaRPr>
          </a:p>
          <a:p>
            <a:pPr algn="ctr"/>
            <a:r>
              <a:rPr lang="en-GB" sz="2000" dirty="0">
                <a:latin typeface="Comic Sans MS" panose="030F0702030302020204" pitchFamily="66" charset="0"/>
              </a:rPr>
              <a:t>For non-urgent matters, there is a class email address:</a:t>
            </a:r>
          </a:p>
          <a:p>
            <a:pPr algn="ctr"/>
            <a:endParaRPr lang="en-GB" sz="2000" dirty="0">
              <a:latin typeface="Comic Sans MS" panose="030F0702030302020204" pitchFamily="66" charset="0"/>
            </a:endParaRPr>
          </a:p>
          <a:p>
            <a:pPr algn="ctr"/>
            <a:r>
              <a:rPr lang="en-GB" sz="2000" dirty="0">
                <a:solidFill>
                  <a:srgbClr val="0070C0"/>
                </a:solidFill>
                <a:latin typeface="Comic Sans MS" panose="030F0702030302020204" pitchFamily="66" charset="0"/>
              </a:rPr>
              <a:t>stjosephine@st-bartholomewsrc-pri.kent.sch.uk</a:t>
            </a:r>
          </a:p>
          <a:p>
            <a:pPr algn="ctr"/>
            <a:endParaRPr lang="en-GB" sz="4000" dirty="0">
              <a:latin typeface="Comic Sans MS" panose="030F0702030302020204" pitchFamily="66" charset="0"/>
            </a:endParaRPr>
          </a:p>
        </p:txBody>
      </p:sp>
    </p:spTree>
    <p:extLst>
      <p:ext uri="{BB962C8B-B14F-4D97-AF65-F5344CB8AC3E}">
        <p14:creationId xmlns:p14="http://schemas.microsoft.com/office/powerpoint/2010/main" val="35173742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92369" y="647114"/>
            <a:ext cx="11113477" cy="5878532"/>
          </a:xfrm>
          <a:prstGeom prst="rect">
            <a:avLst/>
          </a:prstGeom>
          <a:noFill/>
        </p:spPr>
        <p:txBody>
          <a:bodyPr wrap="square" rtlCol="0">
            <a:spAutoFit/>
          </a:bodyPr>
          <a:lstStyle/>
          <a:p>
            <a:pPr algn="ctr"/>
            <a:endParaRPr lang="en-GB" sz="4000" dirty="0">
              <a:latin typeface="Comic Sans MS" panose="030F0702030302020204" pitchFamily="66" charset="0"/>
            </a:endParaRPr>
          </a:p>
          <a:p>
            <a:endParaRPr lang="en-GB" sz="2800" dirty="0">
              <a:latin typeface="Comic Sans MS" panose="030F0702030302020204" pitchFamily="66" charset="0"/>
            </a:endParaRPr>
          </a:p>
          <a:p>
            <a:endParaRPr lang="en-GB" sz="2800" dirty="0">
              <a:latin typeface="Comic Sans MS" panose="030F0702030302020204" pitchFamily="66" charset="0"/>
            </a:endParaRPr>
          </a:p>
          <a:p>
            <a:endParaRPr lang="en-GB" sz="4000" dirty="0">
              <a:latin typeface="Comic Sans MS" panose="030F0702030302020204" pitchFamily="66" charset="0"/>
            </a:endParaRPr>
          </a:p>
          <a:p>
            <a:endParaRPr lang="en-GB" sz="4000" dirty="0">
              <a:latin typeface="Comic Sans MS" panose="030F0702030302020204" pitchFamily="66" charset="0"/>
            </a:endParaRPr>
          </a:p>
          <a:p>
            <a:endParaRPr lang="en-GB" sz="4000" dirty="0">
              <a:latin typeface="Comic Sans MS" panose="030F0702030302020204" pitchFamily="66" charset="0"/>
            </a:endParaRPr>
          </a:p>
          <a:p>
            <a:endParaRPr lang="en-GB" sz="4000" dirty="0">
              <a:latin typeface="Comic Sans MS" panose="030F0702030302020204" pitchFamily="66" charset="0"/>
            </a:endParaRPr>
          </a:p>
          <a:p>
            <a:endParaRPr lang="en-GB" sz="4000" dirty="0">
              <a:latin typeface="Comic Sans MS" panose="030F0702030302020204" pitchFamily="66" charset="0"/>
            </a:endParaRPr>
          </a:p>
          <a:p>
            <a:pPr algn="ctr"/>
            <a:r>
              <a:rPr lang="en-GB" sz="4000" dirty="0">
                <a:latin typeface="Comic Sans MS" panose="030F0702030302020204" pitchFamily="66" charset="0"/>
              </a:rPr>
              <a:t>Thank you for coming this evening. </a:t>
            </a:r>
          </a:p>
          <a:p>
            <a:pPr algn="ctr"/>
            <a:r>
              <a:rPr lang="en-GB" sz="4000" dirty="0">
                <a:latin typeface="Comic Sans MS" panose="030F0702030302020204" pitchFamily="66" charset="0"/>
              </a:rPr>
              <a:t>We are looking forward to a great year!</a:t>
            </a:r>
          </a:p>
        </p:txBody>
      </p:sp>
      <p:pic>
        <p:nvPicPr>
          <p:cNvPr id="2" name="Picture 1">
            <a:extLst>
              <a:ext uri="{FF2B5EF4-FFF2-40B4-BE49-F238E27FC236}">
                <a16:creationId xmlns:a16="http://schemas.microsoft.com/office/drawing/2014/main" id="{D2E62AC9-3C19-4748-B36B-64764461D9A1}"/>
              </a:ext>
            </a:extLst>
          </p:cNvPr>
          <p:cNvPicPr>
            <a:picLocks noChangeAspect="1"/>
          </p:cNvPicPr>
          <p:nvPr/>
        </p:nvPicPr>
        <p:blipFill>
          <a:blip r:embed="rId2"/>
          <a:stretch>
            <a:fillRect/>
          </a:stretch>
        </p:blipFill>
        <p:spPr>
          <a:xfrm>
            <a:off x="3601078" y="310661"/>
            <a:ext cx="4989843" cy="4989843"/>
          </a:xfrm>
          <a:prstGeom prst="rect">
            <a:avLst/>
          </a:prstGeom>
        </p:spPr>
      </p:pic>
    </p:spTree>
    <p:extLst>
      <p:ext uri="{BB962C8B-B14F-4D97-AF65-F5344CB8AC3E}">
        <p14:creationId xmlns:p14="http://schemas.microsoft.com/office/powerpoint/2010/main" val="3528338902"/>
      </p:ext>
    </p:extLst>
  </p:cSld>
  <p:clrMapOvr>
    <a:masterClrMapping/>
  </p:clrMapOvr>
</p:sld>
</file>

<file path=ppt/theme/theme1.xml><?xml version="1.0" encoding="utf-8"?>
<a:theme xmlns:a="http://schemas.openxmlformats.org/drawingml/2006/main" name="Basis">
  <a:themeElements>
    <a:clrScheme name="Basis">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Basi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D9D01AC2-EE7D-4E49-99EE-8E62E4E7E8A7}"/>
    </a:ext>
  </a:extLst>
</a:theme>
</file>

<file path=docProps/app.xml><?xml version="1.0" encoding="utf-8"?>
<Properties xmlns="http://schemas.openxmlformats.org/officeDocument/2006/extended-properties" xmlns:vt="http://schemas.openxmlformats.org/officeDocument/2006/docPropsVTypes">
  <Template>TM03457444[[fn=Basis]]</Template>
  <TotalTime>503</TotalTime>
  <Words>799</Words>
  <Application>Microsoft Macintosh PowerPoint</Application>
  <PresentationFormat>Widescreen</PresentationFormat>
  <Paragraphs>82</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Comic Sans MS</vt:lpstr>
      <vt:lpstr>Corbel</vt:lpstr>
      <vt:lpstr>Basis</vt:lpstr>
      <vt:lpstr>  Welcome to St. Josephine’s Class  Year 3 </vt:lpstr>
      <vt:lpstr>Transition Information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St Martin’s Class  Year 3 and Year 4</dc:title>
  <dc:creator>Teacher</dc:creator>
  <cp:lastModifiedBy>GIOVANNA MCRAE</cp:lastModifiedBy>
  <cp:revision>55</cp:revision>
  <cp:lastPrinted>2021-09-09T12:43:27Z</cp:lastPrinted>
  <dcterms:created xsi:type="dcterms:W3CDTF">2021-09-05T13:51:54Z</dcterms:created>
  <dcterms:modified xsi:type="dcterms:W3CDTF">2026-09-22T15:21:19Z</dcterms:modified>
</cp:coreProperties>
</file>