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28"/>
  </p:notesMasterIdLst>
  <p:handoutMasterIdLst>
    <p:handoutMasterId r:id="rId29"/>
  </p:handoutMasterIdLst>
  <p:sldIdLst>
    <p:sldId id="256" r:id="rId5"/>
    <p:sldId id="257" r:id="rId6"/>
    <p:sldId id="258" r:id="rId7"/>
    <p:sldId id="281" r:id="rId8"/>
    <p:sldId id="267" r:id="rId9"/>
    <p:sldId id="259" r:id="rId10"/>
    <p:sldId id="269" r:id="rId11"/>
    <p:sldId id="279" r:id="rId12"/>
    <p:sldId id="260" r:id="rId13"/>
    <p:sldId id="271" r:id="rId14"/>
    <p:sldId id="262" r:id="rId15"/>
    <p:sldId id="274" r:id="rId16"/>
    <p:sldId id="278" r:id="rId17"/>
    <p:sldId id="272" r:id="rId18"/>
    <p:sldId id="261" r:id="rId19"/>
    <p:sldId id="268" r:id="rId20"/>
    <p:sldId id="270" r:id="rId21"/>
    <p:sldId id="282" r:id="rId22"/>
    <p:sldId id="283" r:id="rId23"/>
    <p:sldId id="284" r:id="rId24"/>
    <p:sldId id="285" r:id="rId25"/>
    <p:sldId id="264" r:id="rId26"/>
    <p:sldId id="265" r:id="rId27"/>
  </p:sldIdLst>
  <p:sldSz cx="12192000" cy="6858000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76081" autoAdjust="0"/>
  </p:normalViewPr>
  <p:slideViewPr>
    <p:cSldViewPr snapToGrid="0">
      <p:cViewPr varScale="1">
        <p:scale>
          <a:sx n="90" d="100"/>
          <a:sy n="90" d="100"/>
        </p:scale>
        <p:origin x="1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37614-BAAC-42DD-9C0A-83B5B33B857E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98E54-5EAB-40D4-AA3C-821E8686B7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2632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F237F-C22E-4CEE-8F4C-5A789BFAA2F2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F287-43D1-41D4-8CCF-6E9CE04A8F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548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Mention how this will work with mixed aged classes. </a:t>
            </a:r>
          </a:p>
          <a:p>
            <a:r>
              <a:rPr lang="en-GB" dirty="0"/>
              <a:t>Separate phonics sessions – year 1 / year 2</a:t>
            </a:r>
          </a:p>
          <a:p>
            <a:r>
              <a:rPr lang="en-GB" dirty="0"/>
              <a:t>Maths – covering both objectives</a:t>
            </a:r>
          </a:p>
          <a:p>
            <a:r>
              <a:rPr lang="en-GB" dirty="0"/>
              <a:t>English – work together but outcomes of year 1 children are different to year 2 </a:t>
            </a:r>
          </a:p>
          <a:p>
            <a:r>
              <a:rPr lang="en-GB" dirty="0"/>
              <a:t>Year 1 play at break and lunch with year 1 children from the other classes </a:t>
            </a:r>
          </a:p>
          <a:p>
            <a:r>
              <a:rPr lang="en-GB" dirty="0"/>
              <a:t>Topics may be slightly different so trips may be slightly different between classes </a:t>
            </a:r>
          </a:p>
          <a:p>
            <a:r>
              <a:rPr lang="en-GB" dirty="0"/>
              <a:t>Importance of being in on time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26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69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Examples of books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67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AF287-43D1-41D4-8CCF-6E9CE04A8F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13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798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185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00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94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625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067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28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75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81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05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48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58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495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0332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420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2C2D-6D0B-4957-B7FB-D32B3F88F26A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0C9A80-038A-4B92-B166-AB2AC1D1EA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278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stpaul@st-bartholomewsrc-pri.kent.sch.uk" TargetMode="Externa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447800"/>
            <a:ext cx="7766936" cy="2603033"/>
          </a:xfrm>
        </p:spPr>
        <p:txBody>
          <a:bodyPr/>
          <a:lstStyle/>
          <a:p>
            <a:r>
              <a:rPr lang="en-GB" sz="6600" dirty="0">
                <a:latin typeface="Comic Sans MS" panose="030F0702030302020204" pitchFamily="66" charset="0"/>
              </a:rPr>
              <a:t>Meet the Teacher</a:t>
            </a:r>
            <a:br>
              <a:rPr lang="en-GB" sz="6600" dirty="0">
                <a:latin typeface="Comic Sans MS" panose="030F0702030302020204" pitchFamily="66" charset="0"/>
              </a:rPr>
            </a:br>
            <a:r>
              <a:rPr lang="en-GB" sz="6600" dirty="0">
                <a:latin typeface="Comic Sans MS" panose="030F0702030302020204" pitchFamily="66" charset="0"/>
              </a:rPr>
              <a:t>St Paul’s 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Monday 21</a:t>
            </a:r>
            <a:r>
              <a:rPr lang="en-GB" sz="2800" baseline="30000" dirty="0">
                <a:latin typeface="Comic Sans MS" panose="030F0702030302020204" pitchFamily="66" charset="0"/>
              </a:rPr>
              <a:t>st</a:t>
            </a:r>
            <a:r>
              <a:rPr lang="en-GB" sz="2800" dirty="0">
                <a:latin typeface="Comic Sans MS" panose="030F0702030302020204" pitchFamily="66" charset="0"/>
              </a:rPr>
              <a:t> September</a:t>
            </a:r>
          </a:p>
        </p:txBody>
      </p:sp>
    </p:spTree>
    <p:extLst>
      <p:ext uri="{BB962C8B-B14F-4D97-AF65-F5344CB8AC3E}">
        <p14:creationId xmlns:p14="http://schemas.microsoft.com/office/powerpoint/2010/main" val="41694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599" y="1433715"/>
            <a:ext cx="9596525" cy="4285973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Comic Sans MS" panose="030F0702030302020204" pitchFamily="66" charset="0"/>
              </a:rPr>
              <a:t>Staff working with St Paul’s class:</a:t>
            </a:r>
            <a:br>
              <a:rPr lang="en-GB" sz="4800" dirty="0">
                <a:latin typeface="Comic Sans MS" panose="030F0702030302020204" pitchFamily="66" charset="0"/>
              </a:rPr>
            </a:br>
            <a:br>
              <a:rPr lang="en-GB" sz="4000" dirty="0"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Mrs Hitchcock– Class Teacher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Mrs Sharp – Teaching Assistant</a:t>
            </a:r>
            <a:br>
              <a:rPr lang="en-GB" sz="3100" dirty="0">
                <a:solidFill>
                  <a:schemeClr val="tx1"/>
                </a:solidFill>
              </a:rPr>
            </a:br>
            <a:endParaRPr lang="en-GB" sz="3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02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Topics for the year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39274"/>
              </p:ext>
            </p:extLst>
          </p:nvPr>
        </p:nvGraphicFramePr>
        <p:xfrm>
          <a:off x="1146003" y="1930400"/>
          <a:ext cx="8127999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0765011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33608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05766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Comic Sans MS" panose="030F0702030302020204" pitchFamily="66" charset="0"/>
                        </a:rPr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Comic Sans MS" panose="030F0702030302020204" pitchFamily="66" charset="0"/>
                        </a:rPr>
                        <a:t>Spring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Comic Sans MS" panose="030F0702030302020204" pitchFamily="66" charset="0"/>
                        </a:rPr>
                        <a:t>Summer</a:t>
                      </a:r>
                      <a:r>
                        <a:rPr lang="en-GB" sz="3200" baseline="0" dirty="0">
                          <a:latin typeface="Comic Sans MS" panose="030F0702030302020204" pitchFamily="66" charset="0"/>
                        </a:rPr>
                        <a:t> term</a:t>
                      </a:r>
                      <a:endParaRPr lang="en-GB" sz="32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2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Comic Sans MS" panose="030F0702030302020204" pitchFamily="66" charset="0"/>
                        </a:rPr>
                        <a:t>Monarchs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latin typeface="Comic Sans MS" panose="030F0702030302020204" pitchFamily="66" charset="0"/>
                        </a:rPr>
                        <a:t>Into the wild -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latin typeface="Comic Sans MS" panose="030F0702030302020204" pitchFamily="66" charset="0"/>
                        </a:rPr>
                        <a:t>London’s Burning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2233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845" y="5015430"/>
            <a:ext cx="966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To embed the learning, each term will have a trip, experience or an enrichment activity planned</a:t>
            </a:r>
          </a:p>
        </p:txBody>
      </p:sp>
    </p:spTree>
    <p:extLst>
      <p:ext uri="{BB962C8B-B14F-4D97-AF65-F5344CB8AC3E}">
        <p14:creationId xmlns:p14="http://schemas.microsoft.com/office/powerpoint/2010/main" val="1160251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EB2E-95B9-4720-A0F5-7B1F3F3A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494" y="111760"/>
            <a:ext cx="8596668" cy="13208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Overview for term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8114B6-86DA-4C41-975B-2A3A4DDB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081" y="753049"/>
            <a:ext cx="8783877" cy="590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1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37" y="201827"/>
            <a:ext cx="8596668" cy="13208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Some of the books that we will be covering this year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A8665-167E-83DA-EF3A-5DA0EF8F6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61" y="1711410"/>
            <a:ext cx="1752752" cy="2316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91A548-8B94-4095-C862-EAE08A5DA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61" y="4522388"/>
            <a:ext cx="2499577" cy="21337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D8CC20-23A0-28C6-901E-62642BB0D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747" y="4007105"/>
            <a:ext cx="1944031" cy="2342969"/>
          </a:xfrm>
          <a:prstGeom prst="rect">
            <a:avLst/>
          </a:prstGeom>
        </p:spPr>
      </p:pic>
      <p:pic>
        <p:nvPicPr>
          <p:cNvPr id="10" name="Picture 4" descr="Image result for lila and the secret of rain">
            <a:extLst>
              <a:ext uri="{FF2B5EF4-FFF2-40B4-BE49-F238E27FC236}">
                <a16:creationId xmlns:a16="http://schemas.microsoft.com/office/drawing/2014/main" id="{F4DC82BB-19C7-1F40-6D99-1B1BB23830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3" r="6871"/>
          <a:stretch/>
        </p:blipFill>
        <p:spPr bwMode="auto">
          <a:xfrm>
            <a:off x="3272681" y="1637060"/>
            <a:ext cx="2318579" cy="204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zeraffa giraffa">
            <a:extLst>
              <a:ext uri="{FF2B5EF4-FFF2-40B4-BE49-F238E27FC236}">
                <a16:creationId xmlns:a16="http://schemas.microsoft.com/office/drawing/2014/main" id="{6D5C4664-5795-0CBF-EAB6-7B37839DA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536" y="1448277"/>
            <a:ext cx="18192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Image result for magic finger roald dahl">
            <a:extLst>
              <a:ext uri="{FF2B5EF4-FFF2-40B4-BE49-F238E27FC236}">
                <a16:creationId xmlns:a16="http://schemas.microsoft.com/office/drawing/2014/main" id="{77CB194B-091A-1176-4EC9-C3FB5A575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897" y="3847099"/>
            <a:ext cx="1819276" cy="280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mage result for hodgeheg">
            <a:extLst>
              <a:ext uri="{FF2B5EF4-FFF2-40B4-BE49-F238E27FC236}">
                <a16:creationId xmlns:a16="http://schemas.microsoft.com/office/drawing/2014/main" id="{46B93ADA-81F2-D759-C3D3-370F8B7E2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9"/>
          <a:stretch/>
        </p:blipFill>
        <p:spPr bwMode="auto">
          <a:xfrm>
            <a:off x="9266420" y="302383"/>
            <a:ext cx="1220942" cy="161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atie In London : Mayhew, James: Amazon.co.uk: Books">
            <a:extLst>
              <a:ext uri="{FF2B5EF4-FFF2-40B4-BE49-F238E27FC236}">
                <a16:creationId xmlns:a16="http://schemas.microsoft.com/office/drawing/2014/main" id="{B0AE83DF-F38D-4164-A5B7-DE9BB4596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305" y="2178238"/>
            <a:ext cx="2343212" cy="213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ddington at the Palace: Join Paddington on a royal adventure around  Buckingham Palace in this funny illustrated picture book – perfect for  young ...">
            <a:extLst>
              <a:ext uri="{FF2B5EF4-FFF2-40B4-BE49-F238E27FC236}">
                <a16:creationId xmlns:a16="http://schemas.microsoft.com/office/drawing/2014/main" id="{94AD930A-217A-406B-8C41-F52C81A6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606" y="4643497"/>
            <a:ext cx="2084886" cy="213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60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4" y="0"/>
            <a:ext cx="8596668" cy="1320800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Weekly timetable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83319C-4716-4D85-9DEE-4A41F90D1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29" y="582037"/>
            <a:ext cx="10696142" cy="6099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3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920" y="-1"/>
            <a:ext cx="9469120" cy="1122745"/>
          </a:xfrm>
        </p:spPr>
        <p:txBody>
          <a:bodyPr>
            <a:normAutofit fontScale="90000"/>
          </a:bodyPr>
          <a:lstStyle/>
          <a:p>
            <a:r>
              <a:rPr lang="en-GB" sz="4900" dirty="0">
                <a:latin typeface="Comic Sans MS" panose="030F0702030302020204" pitchFamily="66" charset="0"/>
              </a:rPr>
              <a:t>Reading at home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2050" name="Picture 2" descr="83 School Boy Character Reading Book. Vector Flat Cartoon Illustration  Illustrations &amp;amp; Clip Art - iStoc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40" y="0"/>
            <a:ext cx="2346960" cy="184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44D000-714E-4213-83B3-C88E7F4C03DD}"/>
              </a:ext>
            </a:extLst>
          </p:cNvPr>
          <p:cNvSpPr txBox="1"/>
          <p:nvPr/>
        </p:nvSpPr>
        <p:spPr>
          <a:xfrm>
            <a:off x="289368" y="922866"/>
            <a:ext cx="9028253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>
                <a:latin typeface="Comic Sans MS" panose="030F0702030302020204" pitchFamily="66" charset="0"/>
              </a:rPr>
              <a:t>Reading at home is extremely important and will really help your child’s progress - at least 5-10 minutes each day.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3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>
                <a:latin typeface="Comic Sans MS" panose="030F0702030302020204" pitchFamily="66" charset="0"/>
              </a:rPr>
              <a:t> Books are changed weekly – their book changing day will be on a sticker on the front of their reading record book.</a:t>
            </a:r>
          </a:p>
          <a:p>
            <a:endParaRPr lang="en-GB" sz="23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>
                <a:latin typeface="Comic Sans MS" panose="030F0702030302020204" pitchFamily="66" charset="0"/>
              </a:rPr>
              <a:t>Please ensure there is a comment to let us know the books have been read – this is how we know that their books need changing.</a:t>
            </a:r>
            <a:br>
              <a:rPr lang="en-GB" sz="2300" dirty="0">
                <a:latin typeface="Comic Sans MS" panose="030F0702030302020204" pitchFamily="66" charset="0"/>
              </a:rPr>
            </a:br>
            <a:endParaRPr lang="en-GB" sz="23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>
                <a:latin typeface="Comic Sans MS" panose="030F0702030302020204" pitchFamily="66" charset="0"/>
              </a:rPr>
              <a:t>Questioning about the book will really help to develop their understanding and comprehension skills.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3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>
                <a:latin typeface="Comic Sans MS" panose="030F0702030302020204" pitchFamily="66" charset="0"/>
              </a:rPr>
              <a:t>We hear children read other books at school 3x a week so these will not be noted in their reading records.</a:t>
            </a:r>
          </a:p>
        </p:txBody>
      </p:sp>
    </p:spTree>
    <p:extLst>
      <p:ext uri="{BB962C8B-B14F-4D97-AF65-F5344CB8AC3E}">
        <p14:creationId xmlns:p14="http://schemas.microsoft.com/office/powerpoint/2010/main" val="243664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132710" cy="1404396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Phonics/Reading –Little </a:t>
            </a:r>
            <a:r>
              <a:rPr lang="en-GB" sz="4000" dirty="0" err="1">
                <a:latin typeface="Comic Sans MS" panose="030F0702030302020204" pitchFamily="66" charset="0"/>
              </a:rPr>
              <a:t>Wandle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1028" name="Picture 4" descr="Little Wand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00" y="463198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9E5535-925C-4EF8-8D26-778A865591B8}"/>
              </a:ext>
            </a:extLst>
          </p:cNvPr>
          <p:cNvSpPr txBox="1"/>
          <p:nvPr/>
        </p:nvSpPr>
        <p:spPr>
          <a:xfrm>
            <a:off x="451413" y="2141316"/>
            <a:ext cx="897198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omic Sans MS" panose="030F0702030302020204" pitchFamily="66" charset="0"/>
              </a:rPr>
              <a:t>Daily phonics lessons following Little Wandle Letters and Sounds – taught in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omic Sans MS" panose="030F0702030302020204" pitchFamily="66" charset="0"/>
              </a:rPr>
              <a:t>New sounds each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omic Sans MS" panose="030F0702030302020204" pitchFamily="66" charset="0"/>
              </a:rPr>
              <a:t>No spelling tests for year 1.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omic Sans MS" panose="030F0702030302020204" pitchFamily="66" charset="0"/>
              </a:rPr>
              <a:t>Year 2 will have spellings, starting with common exception words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Comic Sans MS" panose="030F0702030302020204" pitchFamily="66" charset="0"/>
              </a:rPr>
              <a:t> A group reading session with a member of staff 3 times a week. Books are new and follow the programme. 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5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746066" cy="1172901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Phonics – year 1 and year 2</a:t>
            </a:r>
            <a:br>
              <a:rPr lang="en-GB" dirty="0"/>
            </a:br>
            <a:br>
              <a:rPr lang="en-GB" dirty="0">
                <a:solidFill>
                  <a:schemeClr val="tx1"/>
                </a:solidFill>
              </a:rPr>
            </a:br>
            <a:endParaRPr lang="en-GB" sz="2900" dirty="0"/>
          </a:p>
        </p:txBody>
      </p:sp>
      <p:pic>
        <p:nvPicPr>
          <p:cNvPr id="3074" name="Picture 2" descr="Clip Art Phonics Image School Logo, PNG, 900x331px, Phonics, Area, Blog,  Brand, Child Download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916" y="228601"/>
            <a:ext cx="3469684" cy="127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EAFE9D-37D4-4280-9CC1-65C019C40E34}"/>
              </a:ext>
            </a:extLst>
          </p:cNvPr>
          <p:cNvSpPr txBox="1"/>
          <p:nvPr/>
        </p:nvSpPr>
        <p:spPr>
          <a:xfrm>
            <a:off x="659757" y="2233914"/>
            <a:ext cx="84032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Year 1s phonics screening check will happen in June.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Phonics meeting later in the year with more details.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Reading at home as much as possible will really support your child with this. </a:t>
            </a:r>
          </a:p>
        </p:txBody>
      </p:sp>
    </p:spTree>
    <p:extLst>
      <p:ext uri="{BB962C8B-B14F-4D97-AF65-F5344CB8AC3E}">
        <p14:creationId xmlns:p14="http://schemas.microsoft.com/office/powerpoint/2010/main" val="14322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3128547" cy="1320800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248" t="19604" r="35308" b="41017"/>
          <a:stretch/>
        </p:blipFill>
        <p:spPr>
          <a:xfrm>
            <a:off x="279400" y="317831"/>
            <a:ext cx="5384800" cy="40509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5208" t="38765" r="35833" b="22099"/>
          <a:stretch/>
        </p:blipFill>
        <p:spPr>
          <a:xfrm>
            <a:off x="6070600" y="2222169"/>
            <a:ext cx="5295900" cy="4025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500" y="4864100"/>
            <a:ext cx="437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40 questions to answer </a:t>
            </a:r>
          </a:p>
        </p:txBody>
      </p:sp>
    </p:spTree>
    <p:extLst>
      <p:ext uri="{BB962C8B-B14F-4D97-AF65-F5344CB8AC3E}">
        <p14:creationId xmlns:p14="http://schemas.microsoft.com/office/powerpoint/2010/main" val="185511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503817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SATs – year 2 only</a:t>
            </a:r>
            <a:br>
              <a:rPr lang="en-GB" dirty="0"/>
            </a:br>
            <a:br>
              <a:rPr lang="en-GB" dirty="0"/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SATs are no longer statutory for children in year 2. 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We do however use the papers as our teacher assessment, in replacement of different assessments. 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1050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Handwriting – cursive style (year 2)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" t="29522" r="1172" b="8903"/>
          <a:stretch/>
        </p:blipFill>
        <p:spPr>
          <a:xfrm>
            <a:off x="413063" y="1329449"/>
            <a:ext cx="11419610" cy="151707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75912" y="3762646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>
                <a:latin typeface="Comic Sans MS" panose="030F0702030302020204" pitchFamily="66" charset="0"/>
              </a:rPr>
              <a:t>Handwriting – print style (year 1)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305" t="31358" r="16389" b="60741"/>
          <a:stretch/>
        </p:blipFill>
        <p:spPr>
          <a:xfrm>
            <a:off x="0" y="4419600"/>
            <a:ext cx="12245736" cy="132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72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240" y="291547"/>
            <a:ext cx="5389212" cy="781878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Writing checklist – year 1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4" y="850789"/>
            <a:ext cx="4968671" cy="594411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228" y="1582912"/>
            <a:ext cx="6589548" cy="521199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22228" y="1086977"/>
            <a:ext cx="5389212" cy="781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2800" dirty="0">
                <a:latin typeface="Comic Sans MS" panose="030F0702030302020204" pitchFamily="66" charset="0"/>
              </a:rPr>
              <a:t>Writing checklist – year 2</a:t>
            </a:r>
          </a:p>
        </p:txBody>
      </p:sp>
    </p:spTree>
    <p:extLst>
      <p:ext uri="{BB962C8B-B14F-4D97-AF65-F5344CB8AC3E}">
        <p14:creationId xmlns:p14="http://schemas.microsoft.com/office/powerpoint/2010/main" val="3020074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087" y="124570"/>
            <a:ext cx="8596668" cy="6248401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Rewards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* Good to be green 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* House points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* Headteacher award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* Golden time </a:t>
            </a: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* Star of the day/week</a:t>
            </a:r>
            <a:br>
              <a:rPr lang="en-GB" dirty="0">
                <a:latin typeface="Comic Sans MS" panose="030F0702030302020204" pitchFamily="66" charset="0"/>
              </a:rPr>
            </a:b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How does the RJS behaviour system work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042" y="1337203"/>
            <a:ext cx="4876800" cy="36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576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22" y="0"/>
            <a:ext cx="9119810" cy="5906588"/>
          </a:xfrm>
        </p:spPr>
        <p:txBody>
          <a:bodyPr>
            <a:normAutofit/>
          </a:bodyPr>
          <a:lstStyle/>
          <a:p>
            <a:br>
              <a:rPr lang="en-GB" sz="4000" dirty="0">
                <a:latin typeface="Comic Sans MS" panose="030F0702030302020204" pitchFamily="66" charset="0"/>
              </a:rPr>
            </a:br>
            <a:r>
              <a:rPr lang="en-GB" sz="4000" dirty="0">
                <a:latin typeface="Comic Sans MS" panose="030F0702030302020204" pitchFamily="66" charset="0"/>
              </a:rPr>
              <a:t>Homework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dirty="0"/>
            </a:br>
            <a:br>
              <a:rPr lang="en-GB" dirty="0"/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9142B-CEE1-4AE2-A971-236CECFFA671}"/>
              </a:ext>
            </a:extLst>
          </p:cNvPr>
          <p:cNvSpPr txBox="1"/>
          <p:nvPr/>
        </p:nvSpPr>
        <p:spPr>
          <a:xfrm>
            <a:off x="416689" y="1574157"/>
            <a:ext cx="819487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Comic Sans MS" panose="030F0702030302020204" pitchFamily="66" charset="0"/>
              </a:rPr>
              <a:t>Set on a Friday and due back in on the following Wednesday.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Comic Sans MS" panose="030F0702030302020204" pitchFamily="66" charset="0"/>
              </a:rPr>
              <a:t>Homework folder includes a letter explaining homework for the week along with any notices.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6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Comic Sans MS" panose="030F0702030302020204" pitchFamily="66" charset="0"/>
              </a:rPr>
              <a:t> One Maths and English piece of work every week.</a:t>
            </a:r>
          </a:p>
          <a:p>
            <a:endParaRPr lang="en-GB" sz="260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600" dirty="0">
                <a:latin typeface="Comic Sans MS" panose="030F0702030302020204" pitchFamily="66" charset="0"/>
              </a:rPr>
              <a:t>Spellings for year 2</a:t>
            </a:r>
            <a:br>
              <a:rPr lang="en-GB" sz="2600" dirty="0"/>
            </a:br>
            <a:r>
              <a:rPr lang="en-GB" sz="2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446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834" y="0"/>
            <a:ext cx="8596668" cy="5384800"/>
          </a:xfrm>
        </p:spPr>
        <p:txBody>
          <a:bodyPr>
            <a:normAutofit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Homework - </a:t>
            </a:r>
            <a:r>
              <a:rPr lang="en-GB" sz="4000" dirty="0" err="1">
                <a:latin typeface="Comic Sans MS" panose="030F0702030302020204" pitchFamily="66" charset="0"/>
              </a:rPr>
              <a:t>MyMaths</a:t>
            </a:r>
            <a:endParaRPr lang="en-GB" sz="40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0555" t="7407" r="11597" b="5061"/>
          <a:stretch/>
        </p:blipFill>
        <p:spPr>
          <a:xfrm>
            <a:off x="660400" y="616839"/>
            <a:ext cx="9867900" cy="624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06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035" y="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Other resources to support learning from home</a:t>
            </a:r>
            <a:br>
              <a:rPr lang="en-GB" dirty="0"/>
            </a:br>
            <a:br>
              <a:rPr lang="en-GB" dirty="0">
                <a:latin typeface="Comic Sans MS" panose="030F0702030302020204" pitchFamily="66" charset="0"/>
              </a:rPr>
            </a:b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* </a:t>
            </a:r>
            <a:r>
              <a:rPr lang="en-GB" sz="3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NumBots</a:t>
            </a: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 – fun maths game to support fluency in recalling facts.</a:t>
            </a:r>
            <a:b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  <a:latin typeface="Comic Sans MS" panose="030F0702030302020204" pitchFamily="66" charset="0"/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F5C7D4-2A1B-4F29-BB24-7584D67992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31" b="4294"/>
          <a:stretch/>
        </p:blipFill>
        <p:spPr>
          <a:xfrm>
            <a:off x="3680749" y="2407534"/>
            <a:ext cx="7778187" cy="384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21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* Times Tables Rock Stars – recommended for year 2 and above.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  <a:latin typeface="Comic Sans MS" panose="030F0702030302020204" pitchFamily="66" charset="0"/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1C39D1-A6D6-4731-8308-F7423A63E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4" t="11646" r="2120" b="5654"/>
          <a:stretch/>
        </p:blipFill>
        <p:spPr>
          <a:xfrm>
            <a:off x="4132162" y="2359412"/>
            <a:ext cx="7083707" cy="341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05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* </a:t>
            </a:r>
            <a:r>
              <a:rPr lang="en-GB" sz="3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PurpleMash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i="1" dirty="0">
                <a:solidFill>
                  <a:schemeClr val="tx1"/>
                </a:solidFill>
                <a:latin typeface="Comic Sans MS" panose="030F0702030302020204" pitchFamily="66" charset="0"/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AA4608-7354-4262-BCDE-B956051ACE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4" t="7595" r="2310" b="5315"/>
          <a:stretch/>
        </p:blipFill>
        <p:spPr>
          <a:xfrm>
            <a:off x="3206188" y="1728959"/>
            <a:ext cx="7500394" cy="381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76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Other resources to support learning from home</a:t>
            </a:r>
            <a:br>
              <a:rPr lang="en-GB" dirty="0">
                <a:latin typeface="Comic Sans MS" panose="030F0702030302020204" pitchFamily="66" charset="0"/>
              </a:rPr>
            </a:br>
            <a:b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* </a:t>
            </a:r>
            <a:r>
              <a:rPr lang="en-GB" sz="31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EdShed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GB" sz="3100" i="1" dirty="0">
                <a:solidFill>
                  <a:schemeClr val="tx1"/>
                </a:solidFill>
                <a:latin typeface="Comic Sans MS" panose="030F0702030302020204" pitchFamily="66" charset="0"/>
              </a:rPr>
              <a:t>All log in details are attached to reading records.  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0B9198-2F05-4AA2-B739-B1D7A51AC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127" r="2215" b="4979"/>
          <a:stretch/>
        </p:blipFill>
        <p:spPr>
          <a:xfrm>
            <a:off x="3761772" y="2176040"/>
            <a:ext cx="8105959" cy="395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495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5772" y="188180"/>
            <a:ext cx="9609666" cy="6669820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latin typeface="Comic Sans MS" panose="030F0702030302020204" pitchFamily="66" charset="0"/>
              </a:rPr>
              <a:t>Other resources to support learning from home</a:t>
            </a:r>
            <a:br>
              <a:rPr lang="en-GB" dirty="0"/>
            </a:br>
            <a:br>
              <a:rPr lang="en-GB" sz="3100" dirty="0">
                <a:solidFill>
                  <a:schemeClr val="tx1"/>
                </a:solidFill>
              </a:rPr>
            </a:br>
            <a:r>
              <a:rPr lang="en-GB" sz="3100" dirty="0">
                <a:solidFill>
                  <a:schemeClr val="tx1"/>
                </a:solidFill>
                <a:latin typeface="Comic Sans MS" panose="030F0702030302020204" pitchFamily="66" charset="0"/>
              </a:rPr>
              <a:t>* 1 minute maths app by White Rose</a:t>
            </a: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sz="3100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D2B150-16A0-4095-8491-B4677B272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430" t="17047" r="2120" b="9704"/>
          <a:stretch/>
        </p:blipFill>
        <p:spPr>
          <a:xfrm>
            <a:off x="6898481" y="1646406"/>
            <a:ext cx="4687747" cy="50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37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989" y="601648"/>
            <a:ext cx="10658407" cy="1169279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General reminders</a:t>
            </a:r>
            <a:br>
              <a:rPr lang="en-GB" dirty="0"/>
            </a:br>
            <a:br>
              <a:rPr lang="en-GB" sz="3600" dirty="0">
                <a:solidFill>
                  <a:schemeClr val="tx1"/>
                </a:solidFill>
              </a:rPr>
            </a:br>
            <a:br>
              <a:rPr lang="en-GB" sz="3600" dirty="0">
                <a:solidFill>
                  <a:schemeClr val="tx1"/>
                </a:solidFill>
              </a:rPr>
            </a:br>
            <a:endParaRPr lang="en-GB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347D6F-0D77-450B-8269-DAD9A49E3B1D}"/>
              </a:ext>
            </a:extLst>
          </p:cNvPr>
          <p:cNvSpPr txBox="1"/>
          <p:nvPr/>
        </p:nvSpPr>
        <p:spPr>
          <a:xfrm>
            <a:off x="406989" y="960699"/>
            <a:ext cx="974400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Please ensure all uniform is clearly named.</a:t>
            </a:r>
            <a:br>
              <a:rPr lang="en-GB" sz="2800" dirty="0">
                <a:latin typeface="Comic Sans MS" panose="030F0702030302020204" pitchFamily="66" charset="0"/>
              </a:rPr>
            </a:b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Water bottles should be brought in everyday. </a:t>
            </a:r>
            <a:br>
              <a:rPr lang="en-GB" sz="2800" dirty="0">
                <a:latin typeface="Comic Sans MS" panose="030F0702030302020204" pitchFamily="66" charset="0"/>
              </a:rPr>
            </a:b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PE on Tuesdays – </a:t>
            </a:r>
            <a:r>
              <a:rPr lang="en-GB" sz="2800" i="1" dirty="0">
                <a:latin typeface="Comic Sans MS" panose="030F0702030302020204" pitchFamily="66" charset="0"/>
              </a:rPr>
              <a:t>PE kit to be worn into school.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i="1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Please let us know if your child is being picked up by someone who does not usually pick up.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mic Sans MS" panose="030F0702030302020204" pitchFamily="66" charset="0"/>
              </a:rPr>
              <a:t>Happy to speak at dismissal or you can use class email if you need to. </a:t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stpaul@st-bartholomewsrc-pri.kent.sch.uk</a:t>
            </a:r>
            <a:endParaRPr lang="en-GB" sz="280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220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09"/>
            <a:ext cx="12192000" cy="67723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9408F0-0D4C-E6DB-55C5-C365091B2CBF}"/>
              </a:ext>
            </a:extLst>
          </p:cNvPr>
          <p:cNvSpPr txBox="1"/>
          <p:nvPr/>
        </p:nvSpPr>
        <p:spPr>
          <a:xfrm rot="21187182">
            <a:off x="14393" y="1733366"/>
            <a:ext cx="7778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Thank you for coming!</a:t>
            </a:r>
          </a:p>
        </p:txBody>
      </p:sp>
    </p:spTree>
    <p:extLst>
      <p:ext uri="{BB962C8B-B14F-4D97-AF65-F5344CB8AC3E}">
        <p14:creationId xmlns:p14="http://schemas.microsoft.com/office/powerpoint/2010/main" val="7028103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2a06c9-1e28-4531-93b2-6974b354fd85" xsi:nil="true"/>
    <lcf76f155ced4ddcb4097134ff3c332f xmlns="4acbfdd2-efe4-4c11-a9cf-c59ecd37b16d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7CCF18C36D34FBF088C9C76673DFF" ma:contentTypeVersion="33" ma:contentTypeDescription="Create a new document." ma:contentTypeScope="" ma:versionID="3c4bc54b07eeff0d95b9daaf1ae35538">
  <xsd:schema xmlns:xsd="http://www.w3.org/2001/XMLSchema" xmlns:xs="http://www.w3.org/2001/XMLSchema" xmlns:p="http://schemas.microsoft.com/office/2006/metadata/properties" xmlns:ns1="http://schemas.microsoft.com/sharepoint/v3" xmlns:ns2="4acbfdd2-efe4-4c11-a9cf-c59ecd37b16d" xmlns:ns3="e42a06c9-1e28-4531-93b2-6974b354fd85" xmlns:ns4="b7535d53-041e-44c9-99d5-d7123b086266" targetNamespace="http://schemas.microsoft.com/office/2006/metadata/properties" ma:root="true" ma:fieldsID="ba1fe934545a876f6e627210fc045ad1" ns1:_="" ns2:_="" ns3:_="" ns4:_="">
    <xsd:import namespace="http://schemas.microsoft.com/sharepoint/v3"/>
    <xsd:import namespace="4acbfdd2-efe4-4c11-a9cf-c59ecd37b16d"/>
    <xsd:import namespace="e42a06c9-1e28-4531-93b2-6974b354fd85"/>
    <xsd:import namespace="b7535d53-041e-44c9-99d5-d7123b08626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bfdd2-efe4-4c11-a9cf-c59ecd37b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8b86219-4d6c-4519-8e10-897ec542c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a06c9-1e28-4531-93b2-6974b354fd8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305a037-b1cb-49c5-bb0d-fbd88f4ff0da}" ma:internalName="TaxCatchAll" ma:showField="CatchAllData" ma:web="e42a06c9-1e28-4531-93b2-6974b354fd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535d53-041e-44c9-99d5-d7123b086266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995220-2BE4-4D97-B437-4F57A33E7D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5F19E9-059C-4CD1-8D96-C0C432588063}">
  <ds:schemaRefs>
    <ds:schemaRef ds:uri="http://schemas.microsoft.com/office/2006/metadata/properties"/>
    <ds:schemaRef ds:uri="http://www.w3.org/XML/1998/namespace"/>
    <ds:schemaRef ds:uri="b7535d53-041e-44c9-99d5-d7123b086266"/>
    <ds:schemaRef ds:uri="http://purl.org/dc/terms/"/>
    <ds:schemaRef ds:uri="http://schemas.microsoft.com/sharepoint/v3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e42a06c9-1e28-4531-93b2-6974b354fd85"/>
    <ds:schemaRef ds:uri="4acbfdd2-efe4-4c11-a9cf-c59ecd37b16d"/>
  </ds:schemaRefs>
</ds:datastoreItem>
</file>

<file path=customXml/itemProps3.xml><?xml version="1.0" encoding="utf-8"?>
<ds:datastoreItem xmlns:ds="http://schemas.openxmlformats.org/officeDocument/2006/customXml" ds:itemID="{90B92FA8-D523-4F46-B5CB-9BD985FEFB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acbfdd2-efe4-4c11-a9cf-c59ecd37b16d"/>
    <ds:schemaRef ds:uri="e42a06c9-1e28-4531-93b2-6974b354fd85"/>
    <ds:schemaRef ds:uri="b7535d53-041e-44c9-99d5-d7123b0862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8293</TotalTime>
  <Words>812</Words>
  <Application>Microsoft Macintosh PowerPoint</Application>
  <PresentationFormat>Widescreen</PresentationFormat>
  <Paragraphs>81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Comic Sans MS</vt:lpstr>
      <vt:lpstr>Trebuchet MS</vt:lpstr>
      <vt:lpstr>Wingdings 3</vt:lpstr>
      <vt:lpstr>Facet</vt:lpstr>
      <vt:lpstr>Meet the Teacher St Paul’s Class</vt:lpstr>
      <vt:lpstr>Staff working with St Paul’s class:  Mrs Hitchcock– Class Teacher Mrs Sharp – Teaching Assistant </vt:lpstr>
      <vt:lpstr>Topics for the year </vt:lpstr>
      <vt:lpstr>Overview for term</vt:lpstr>
      <vt:lpstr>Some of the books that we will be covering this year</vt:lpstr>
      <vt:lpstr>Weekly timetable </vt:lpstr>
      <vt:lpstr>Reading at home  </vt:lpstr>
      <vt:lpstr>Phonics/Reading –Little Wandle  </vt:lpstr>
      <vt:lpstr>Phonics – year 1 and year 2  </vt:lpstr>
      <vt:lpstr>PowerPoint Presentation</vt:lpstr>
      <vt:lpstr>SATs – year 2 only  SATs are no longer statutory for children in year 2.  We do however use the papers as our teacher assessment, in replacement of different assessments.  </vt:lpstr>
      <vt:lpstr>Handwriting – cursive style (year 2)</vt:lpstr>
      <vt:lpstr>Writing checklist – year 1</vt:lpstr>
      <vt:lpstr>Rewards  * Good to be green   * House points  * Headteacher award  * Golden time   * Star of the day/week </vt:lpstr>
      <vt:lpstr> Homework    </vt:lpstr>
      <vt:lpstr>Homework - MyMaths</vt:lpstr>
      <vt:lpstr>Other resources to support learning from home  * NumBots – fun maths game to support fluency in recalling facts.          All log in details are attached to reading records.   </vt:lpstr>
      <vt:lpstr>Other resources to support learning from home  * Times Tables Rock Stars – recommended for year 2 and above.         All log in details are attached to reading records.   </vt:lpstr>
      <vt:lpstr>Other resources to support learning from home  * PurpleMash          All log in details are attached to reading records.   </vt:lpstr>
      <vt:lpstr>Other resources to support learning from home  * EdShed           All log in details are attached to reading records.   </vt:lpstr>
      <vt:lpstr>Other resources to support learning from home  * 1 minute maths app by White Rose           </vt:lpstr>
      <vt:lpstr>General reminders   </vt:lpstr>
      <vt:lpstr>Any questions?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teachers!</dc:title>
  <dc:creator>Teacher</dc:creator>
  <cp:lastModifiedBy>GIOVANNA MCRAE</cp:lastModifiedBy>
  <cp:revision>49</cp:revision>
  <cp:lastPrinted>2021-09-09T13:51:11Z</cp:lastPrinted>
  <dcterms:created xsi:type="dcterms:W3CDTF">2021-08-31T11:40:48Z</dcterms:created>
  <dcterms:modified xsi:type="dcterms:W3CDTF">2026-09-22T15:21:47Z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0x010100F637CCF18C36D34FBF088C9C76673DFF</vt:lpwstr>
  </property>
</Properties>
</file>