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24"/>
  </p:handoutMasterIdLst>
  <p:sldIdLst>
    <p:sldId id="256" r:id="rId2"/>
    <p:sldId id="257" r:id="rId3"/>
    <p:sldId id="283" r:id="rId4"/>
    <p:sldId id="285" r:id="rId5"/>
    <p:sldId id="259" r:id="rId6"/>
    <p:sldId id="267" r:id="rId7"/>
    <p:sldId id="279" r:id="rId8"/>
    <p:sldId id="271" r:id="rId9"/>
    <p:sldId id="280" r:id="rId10"/>
    <p:sldId id="287" r:id="rId11"/>
    <p:sldId id="274" r:id="rId12"/>
    <p:sldId id="272" r:id="rId13"/>
    <p:sldId id="261" r:id="rId14"/>
    <p:sldId id="268" r:id="rId15"/>
    <p:sldId id="270" r:id="rId16"/>
    <p:sldId id="288" r:id="rId17"/>
    <p:sldId id="264" r:id="rId18"/>
    <p:sldId id="281" r:id="rId19"/>
    <p:sldId id="276" r:id="rId20"/>
    <p:sldId id="282" r:id="rId21"/>
    <p:sldId id="286" r:id="rId22"/>
    <p:sldId id="277" r:id="rId23"/>
  </p:sldIdLst>
  <p:sldSz cx="12192000" cy="6858000"/>
  <p:notesSz cx="6797675"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1" autoAdjust="0"/>
    <p:restoredTop sz="94660"/>
  </p:normalViewPr>
  <p:slideViewPr>
    <p:cSldViewPr snapToGrid="0">
      <p:cViewPr varScale="1">
        <p:scale>
          <a:sx n="121" d="100"/>
          <a:sy n="121" d="100"/>
        </p:scale>
        <p:origin x="30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vl1pPr>
          </a:lstStyle>
          <a:p>
            <a:fld id="{78C37614-BAAC-42DD-9C0A-83B5B33B857E}" type="datetimeFigureOut">
              <a:rPr lang="en-GB" smtClean="0"/>
              <a:t>22/09/2026</a:t>
            </a:fld>
            <a:endParaRPr lang="en-GB"/>
          </a:p>
        </p:txBody>
      </p:sp>
      <p:sp>
        <p:nvSpPr>
          <p:cNvPr id="4" name="Footer Placeholder 3"/>
          <p:cNvSpPr>
            <a:spLocks noGrp="1"/>
          </p:cNvSpPr>
          <p:nvPr>
            <p:ph type="ftr" sz="quarter" idx="2"/>
          </p:nvPr>
        </p:nvSpPr>
        <p:spPr>
          <a:xfrm>
            <a:off x="0" y="9431338"/>
            <a:ext cx="2946400" cy="4984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31338"/>
            <a:ext cx="2946400" cy="498475"/>
          </a:xfrm>
          <a:prstGeom prst="rect">
            <a:avLst/>
          </a:prstGeom>
        </p:spPr>
        <p:txBody>
          <a:bodyPr vert="horz" lIns="91440" tIns="45720" rIns="91440" bIns="45720" rtlCol="0" anchor="b"/>
          <a:lstStyle>
            <a:lvl1pPr algn="r">
              <a:defRPr sz="1200"/>
            </a:lvl1pPr>
          </a:lstStyle>
          <a:p>
            <a:fld id="{D4298E54-5EAB-40D4-AA3C-821E8686B74B}" type="slidenum">
              <a:rPr lang="en-GB" smtClean="0"/>
              <a:t>‹#›</a:t>
            </a:fld>
            <a:endParaRPr lang="en-GB"/>
          </a:p>
        </p:txBody>
      </p:sp>
    </p:spTree>
    <p:extLst>
      <p:ext uri="{BB962C8B-B14F-4D97-AF65-F5344CB8AC3E}">
        <p14:creationId xmlns:p14="http://schemas.microsoft.com/office/powerpoint/2010/main" val="409226323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5892C2D-6D0B-4957-B7FB-D32B3F88F26A}"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C9A80-038A-4B92-B166-AB2AC1D1EA7D}" type="slidenum">
              <a:rPr lang="en-GB" smtClean="0"/>
              <a:t>‹#›</a:t>
            </a:fld>
            <a:endParaRPr lang="en-GB"/>
          </a:p>
        </p:txBody>
      </p:sp>
    </p:spTree>
    <p:extLst>
      <p:ext uri="{BB962C8B-B14F-4D97-AF65-F5344CB8AC3E}">
        <p14:creationId xmlns:p14="http://schemas.microsoft.com/office/powerpoint/2010/main" val="152261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892C2D-6D0B-4957-B7FB-D32B3F88F26A}"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C9A80-038A-4B92-B166-AB2AC1D1EA7D}" type="slidenum">
              <a:rPr lang="en-GB" smtClean="0"/>
              <a:t>‹#›</a:t>
            </a:fld>
            <a:endParaRPr lang="en-GB"/>
          </a:p>
        </p:txBody>
      </p:sp>
    </p:spTree>
    <p:extLst>
      <p:ext uri="{BB962C8B-B14F-4D97-AF65-F5344CB8AC3E}">
        <p14:creationId xmlns:p14="http://schemas.microsoft.com/office/powerpoint/2010/main" val="1922188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5892C2D-6D0B-4957-B7FB-D32B3F88F26A}"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C9A80-038A-4B92-B166-AB2AC1D1EA7D}" type="slidenum">
              <a:rPr lang="en-GB" smtClean="0"/>
              <a:t>‹#›</a:t>
            </a:fld>
            <a:endParaRPr lang="en-GB"/>
          </a:p>
        </p:txBody>
      </p:sp>
    </p:spTree>
    <p:extLst>
      <p:ext uri="{BB962C8B-B14F-4D97-AF65-F5344CB8AC3E}">
        <p14:creationId xmlns:p14="http://schemas.microsoft.com/office/powerpoint/2010/main" val="274524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892C2D-6D0B-4957-B7FB-D32B3F88F26A}" type="datetimeFigureOut">
              <a:rPr lang="en-GB" smtClean="0"/>
              <a:t>22/09/2026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C9A80-038A-4B92-B166-AB2AC1D1EA7D}" type="slidenum">
              <a:rPr lang="en-GB" smtClean="0"/>
              <a:t>‹#›</a:t>
            </a:fld>
            <a:endParaRPr lang="en-GB"/>
          </a:p>
        </p:txBody>
      </p:sp>
    </p:spTree>
    <p:extLst>
      <p:ext uri="{BB962C8B-B14F-4D97-AF65-F5344CB8AC3E}">
        <p14:creationId xmlns:p14="http://schemas.microsoft.com/office/powerpoint/2010/main" val="3850007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892C2D-6D0B-4957-B7FB-D32B3F88F26A}" type="datetimeFigureOut">
              <a:rPr lang="en-GB" smtClean="0"/>
              <a:t>22/09/2026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A0C9A80-038A-4B92-B166-AB2AC1D1EA7D}" type="slidenum">
              <a:rPr lang="en-GB" smtClean="0"/>
              <a:t>‹#›</a:t>
            </a:fld>
            <a:endParaRPr lang="en-GB"/>
          </a:p>
        </p:txBody>
      </p:sp>
    </p:spTree>
    <p:extLst>
      <p:ext uri="{BB962C8B-B14F-4D97-AF65-F5344CB8AC3E}">
        <p14:creationId xmlns:p14="http://schemas.microsoft.com/office/powerpoint/2010/main" val="27701945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892C2D-6D0B-4957-B7FB-D32B3F88F26A}" type="datetimeFigureOut">
              <a:rPr lang="en-GB" smtClean="0"/>
              <a:t>22/09/2026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A0C9A80-038A-4B92-B166-AB2AC1D1EA7D}" type="slidenum">
              <a:rPr lang="en-GB" smtClean="0"/>
              <a:t>‹#›</a:t>
            </a:fld>
            <a:endParaRPr lang="en-GB"/>
          </a:p>
        </p:txBody>
      </p:sp>
    </p:spTree>
    <p:extLst>
      <p:ext uri="{BB962C8B-B14F-4D97-AF65-F5344CB8AC3E}">
        <p14:creationId xmlns:p14="http://schemas.microsoft.com/office/powerpoint/2010/main" val="3456574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892C2D-6D0B-4957-B7FB-D32B3F88F26A}" type="datetimeFigureOut">
              <a:rPr lang="en-GB" smtClean="0"/>
              <a:t>22/09/2026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A0C9A80-038A-4B92-B166-AB2AC1D1EA7D}" type="slidenum">
              <a:rPr lang="en-GB" smtClean="0"/>
              <a:t>‹#›</a:t>
            </a:fld>
            <a:endParaRPr lang="en-GB"/>
          </a:p>
        </p:txBody>
      </p:sp>
    </p:spTree>
    <p:extLst>
      <p:ext uri="{BB962C8B-B14F-4D97-AF65-F5344CB8AC3E}">
        <p14:creationId xmlns:p14="http://schemas.microsoft.com/office/powerpoint/2010/main" val="2757565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892C2D-6D0B-4957-B7FB-D32B3F88F26A}" type="datetimeFigureOut">
              <a:rPr lang="en-GB" smtClean="0"/>
              <a:t>22/09/2026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C9A80-038A-4B92-B166-AB2AC1D1EA7D}" type="slidenum">
              <a:rPr lang="en-GB" smtClean="0"/>
              <a:t>‹#›</a:t>
            </a:fld>
            <a:endParaRPr lang="en-GB"/>
          </a:p>
        </p:txBody>
      </p:sp>
    </p:spTree>
    <p:extLst>
      <p:ext uri="{BB962C8B-B14F-4D97-AF65-F5344CB8AC3E}">
        <p14:creationId xmlns:p14="http://schemas.microsoft.com/office/powerpoint/2010/main" val="1793810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5892C2D-6D0B-4957-B7FB-D32B3F88F26A}" type="datetimeFigureOut">
              <a:rPr lang="en-GB" smtClean="0"/>
              <a:t>22/09/2026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C9A80-038A-4B92-B166-AB2AC1D1EA7D}" type="slidenum">
              <a:rPr lang="en-GB" smtClean="0"/>
              <a:t>‹#›</a:t>
            </a:fld>
            <a:endParaRPr lang="en-GB"/>
          </a:p>
        </p:txBody>
      </p:sp>
    </p:spTree>
    <p:extLst>
      <p:ext uri="{BB962C8B-B14F-4D97-AF65-F5344CB8AC3E}">
        <p14:creationId xmlns:p14="http://schemas.microsoft.com/office/powerpoint/2010/main" val="2814125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5892C2D-6D0B-4957-B7FB-D32B3F88F26A}"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C9A80-038A-4B92-B166-AB2AC1D1EA7D}" type="slidenum">
              <a:rPr lang="en-GB" smtClean="0"/>
              <a:t>‹#›</a:t>
            </a:fld>
            <a:endParaRPr lang="en-GB"/>
          </a:p>
        </p:txBody>
      </p:sp>
    </p:spTree>
    <p:extLst>
      <p:ext uri="{BB962C8B-B14F-4D97-AF65-F5344CB8AC3E}">
        <p14:creationId xmlns:p14="http://schemas.microsoft.com/office/powerpoint/2010/main" val="3628297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5892C2D-6D0B-4957-B7FB-D32B3F88F26A}"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C9A80-038A-4B92-B166-AB2AC1D1EA7D}"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6390466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5892C2D-6D0B-4957-B7FB-D32B3F88F26A}"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C9A80-038A-4B92-B166-AB2AC1D1EA7D}" type="slidenum">
              <a:rPr lang="en-GB" smtClean="0"/>
              <a:t>‹#›</a:t>
            </a:fld>
            <a:endParaRPr lang="en-GB"/>
          </a:p>
        </p:txBody>
      </p:sp>
    </p:spTree>
    <p:extLst>
      <p:ext uri="{BB962C8B-B14F-4D97-AF65-F5344CB8AC3E}">
        <p14:creationId xmlns:p14="http://schemas.microsoft.com/office/powerpoint/2010/main" val="17256236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5892C2D-6D0B-4957-B7FB-D32B3F88F26A}"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C9A80-038A-4B92-B166-AB2AC1D1EA7D}"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387372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5892C2D-6D0B-4957-B7FB-D32B3F88F26A}"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C9A80-038A-4B92-B166-AB2AC1D1EA7D}" type="slidenum">
              <a:rPr lang="en-GB" smtClean="0"/>
              <a:t>‹#›</a:t>
            </a:fld>
            <a:endParaRPr lang="en-GB"/>
          </a:p>
        </p:txBody>
      </p:sp>
    </p:spTree>
    <p:extLst>
      <p:ext uri="{BB962C8B-B14F-4D97-AF65-F5344CB8AC3E}">
        <p14:creationId xmlns:p14="http://schemas.microsoft.com/office/powerpoint/2010/main" val="11512303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892C2D-6D0B-4957-B7FB-D32B3F88F26A}"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C9A80-038A-4B92-B166-AB2AC1D1EA7D}" type="slidenum">
              <a:rPr lang="en-GB" smtClean="0"/>
              <a:t>‹#›</a:t>
            </a:fld>
            <a:endParaRPr lang="en-GB"/>
          </a:p>
        </p:txBody>
      </p:sp>
    </p:spTree>
    <p:extLst>
      <p:ext uri="{BB962C8B-B14F-4D97-AF65-F5344CB8AC3E}">
        <p14:creationId xmlns:p14="http://schemas.microsoft.com/office/powerpoint/2010/main" val="9434353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892C2D-6D0B-4957-B7FB-D32B3F88F26A}"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C9A80-038A-4B92-B166-AB2AC1D1EA7D}" type="slidenum">
              <a:rPr lang="en-GB" smtClean="0"/>
              <a:t>‹#›</a:t>
            </a:fld>
            <a:endParaRPr lang="en-GB"/>
          </a:p>
        </p:txBody>
      </p:sp>
    </p:spTree>
    <p:extLst>
      <p:ext uri="{BB962C8B-B14F-4D97-AF65-F5344CB8AC3E}">
        <p14:creationId xmlns:p14="http://schemas.microsoft.com/office/powerpoint/2010/main" val="2898241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5892C2D-6D0B-4957-B7FB-D32B3F88F26A}" type="datetimeFigureOut">
              <a:rPr lang="en-GB" smtClean="0"/>
              <a:t>22/09/2026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A0C9A80-038A-4B92-B166-AB2AC1D1EA7D}" type="slidenum">
              <a:rPr lang="en-GB" smtClean="0"/>
              <a:t>‹#›</a:t>
            </a:fld>
            <a:endParaRPr lang="en-GB"/>
          </a:p>
        </p:txBody>
      </p:sp>
    </p:spTree>
    <p:extLst>
      <p:ext uri="{BB962C8B-B14F-4D97-AF65-F5344CB8AC3E}">
        <p14:creationId xmlns:p14="http://schemas.microsoft.com/office/powerpoint/2010/main" val="38886922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hyperlink" Target="mailto:stclare@st-bartholomewsrc-pri.kent.sch.uk" TargetMode="Externa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447800"/>
            <a:ext cx="7766936" cy="2603033"/>
          </a:xfrm>
        </p:spPr>
        <p:txBody>
          <a:bodyPr/>
          <a:lstStyle/>
          <a:p>
            <a:r>
              <a:rPr lang="en-GB" sz="6600" dirty="0"/>
              <a:t>Meet the Teacher</a:t>
            </a:r>
            <a:br>
              <a:rPr lang="en-GB" sz="6600" dirty="0"/>
            </a:br>
            <a:r>
              <a:rPr lang="en-GB" sz="6600" dirty="0"/>
              <a:t>St Peter’s Class</a:t>
            </a:r>
          </a:p>
        </p:txBody>
      </p:sp>
      <p:sp>
        <p:nvSpPr>
          <p:cNvPr id="3" name="Subtitle 2"/>
          <p:cNvSpPr>
            <a:spLocks noGrp="1"/>
          </p:cNvSpPr>
          <p:nvPr>
            <p:ph type="subTitle" idx="1"/>
          </p:nvPr>
        </p:nvSpPr>
        <p:spPr/>
        <p:txBody>
          <a:bodyPr>
            <a:normAutofit/>
          </a:bodyPr>
          <a:lstStyle/>
          <a:p>
            <a:r>
              <a:rPr lang="en-GB" sz="2800" dirty="0"/>
              <a:t>Monday 21</a:t>
            </a:r>
            <a:r>
              <a:rPr lang="en-GB" sz="2800" baseline="30000" dirty="0"/>
              <a:t>st</a:t>
            </a:r>
            <a:r>
              <a:rPr lang="en-GB" sz="2800" dirty="0"/>
              <a:t> September 2026</a:t>
            </a:r>
          </a:p>
        </p:txBody>
      </p:sp>
    </p:spTree>
    <p:extLst>
      <p:ext uri="{BB962C8B-B14F-4D97-AF65-F5344CB8AC3E}">
        <p14:creationId xmlns:p14="http://schemas.microsoft.com/office/powerpoint/2010/main" val="416947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098" y="694350"/>
            <a:ext cx="10601702" cy="6081644"/>
          </a:xfrm>
        </p:spPr>
        <p:txBody>
          <a:bodyPr>
            <a:normAutofit/>
          </a:bodyPr>
          <a:lstStyle/>
          <a:p>
            <a:r>
              <a:rPr lang="en-GB" sz="4000" dirty="0"/>
              <a:t>Staff working with St Peter’s class:</a:t>
            </a:r>
            <a:br>
              <a:rPr lang="en-GB" dirty="0"/>
            </a:br>
            <a:br>
              <a:rPr lang="en-GB" sz="3100" dirty="0"/>
            </a:br>
            <a:r>
              <a:rPr lang="en-GB" sz="3100" dirty="0"/>
              <a:t>	</a:t>
            </a:r>
            <a:r>
              <a:rPr lang="en-GB" sz="3100" dirty="0">
                <a:solidFill>
                  <a:schemeClr val="tx1"/>
                </a:solidFill>
              </a:rPr>
              <a:t>* Mrs </a:t>
            </a:r>
            <a:r>
              <a:rPr lang="en-GB" sz="3100" dirty="0" err="1">
                <a:solidFill>
                  <a:schemeClr val="tx1"/>
                </a:solidFill>
              </a:rPr>
              <a:t>Kaszycka</a:t>
            </a:r>
            <a:r>
              <a:rPr lang="en-GB" sz="3100" dirty="0">
                <a:solidFill>
                  <a:schemeClr val="tx1"/>
                </a:solidFill>
              </a:rPr>
              <a:t> – class teacher</a:t>
            </a:r>
            <a:br>
              <a:rPr lang="en-GB" sz="3100" dirty="0">
                <a:solidFill>
                  <a:schemeClr val="tx1"/>
                </a:solidFill>
              </a:rPr>
            </a:br>
            <a:br>
              <a:rPr lang="en-GB" sz="3100" dirty="0">
                <a:solidFill>
                  <a:schemeClr val="tx1"/>
                </a:solidFill>
              </a:rPr>
            </a:br>
            <a:r>
              <a:rPr lang="en-GB" sz="3100" dirty="0">
                <a:solidFill>
                  <a:schemeClr val="tx1"/>
                </a:solidFill>
              </a:rPr>
              <a:t>	* Mrs </a:t>
            </a:r>
            <a:r>
              <a:rPr lang="en-GB" sz="3100" dirty="0" err="1">
                <a:solidFill>
                  <a:schemeClr val="tx1"/>
                </a:solidFill>
              </a:rPr>
              <a:t>Medhurst</a:t>
            </a:r>
            <a:r>
              <a:rPr lang="en-GB" sz="3100" dirty="0">
                <a:solidFill>
                  <a:schemeClr val="tx1"/>
                </a:solidFill>
              </a:rPr>
              <a:t>- teaching assistant</a:t>
            </a:r>
            <a:br>
              <a:rPr lang="en-GB" sz="3100" dirty="0">
                <a:solidFill>
                  <a:schemeClr val="tx1"/>
                </a:solidFill>
              </a:rPr>
            </a:br>
            <a:br>
              <a:rPr lang="en-GB" sz="3100" dirty="0">
                <a:solidFill>
                  <a:schemeClr val="tx1"/>
                </a:solidFill>
              </a:rPr>
            </a:br>
            <a:r>
              <a:rPr lang="en-GB" sz="3100" dirty="0">
                <a:solidFill>
                  <a:schemeClr val="tx1"/>
                </a:solidFill>
              </a:rPr>
              <a:t> </a:t>
            </a:r>
          </a:p>
        </p:txBody>
      </p:sp>
    </p:spTree>
    <p:extLst>
      <p:ext uri="{BB962C8B-B14F-4D97-AF65-F5344CB8AC3E}">
        <p14:creationId xmlns:p14="http://schemas.microsoft.com/office/powerpoint/2010/main" val="3693027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E55A3D5-F3D4-4FF2-90F8-374AED60AEC8}"/>
              </a:ext>
            </a:extLst>
          </p:cNvPr>
          <p:cNvPicPr>
            <a:picLocks noChangeAspect="1"/>
          </p:cNvPicPr>
          <p:nvPr/>
        </p:nvPicPr>
        <p:blipFill>
          <a:blip r:embed="rId2"/>
          <a:stretch>
            <a:fillRect/>
          </a:stretch>
        </p:blipFill>
        <p:spPr>
          <a:xfrm>
            <a:off x="70003" y="1766655"/>
            <a:ext cx="11842814" cy="3266983"/>
          </a:xfrm>
          <a:prstGeom prst="rect">
            <a:avLst/>
          </a:prstGeom>
        </p:spPr>
      </p:pic>
    </p:spTree>
    <p:extLst>
      <p:ext uri="{BB962C8B-B14F-4D97-AF65-F5344CB8AC3E}">
        <p14:creationId xmlns:p14="http://schemas.microsoft.com/office/powerpoint/2010/main" val="29984141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69F75C3-38CA-44F8-BFD9-A8027A0D4B90}"/>
              </a:ext>
            </a:extLst>
          </p:cNvPr>
          <p:cNvPicPr>
            <a:picLocks noChangeAspect="1"/>
          </p:cNvPicPr>
          <p:nvPr/>
        </p:nvPicPr>
        <p:blipFill>
          <a:blip r:embed="rId2"/>
          <a:stretch>
            <a:fillRect/>
          </a:stretch>
        </p:blipFill>
        <p:spPr>
          <a:xfrm>
            <a:off x="744070" y="811316"/>
            <a:ext cx="8653081" cy="5974966"/>
          </a:xfrm>
          <a:prstGeom prst="rect">
            <a:avLst/>
          </a:prstGeom>
        </p:spPr>
      </p:pic>
    </p:spTree>
    <p:extLst>
      <p:ext uri="{BB962C8B-B14F-4D97-AF65-F5344CB8AC3E}">
        <p14:creationId xmlns:p14="http://schemas.microsoft.com/office/powerpoint/2010/main" val="2731207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Weekly timetable </a:t>
            </a:r>
          </a:p>
        </p:txBody>
      </p:sp>
      <p:pic>
        <p:nvPicPr>
          <p:cNvPr id="3" name="Picture 2">
            <a:extLst>
              <a:ext uri="{FF2B5EF4-FFF2-40B4-BE49-F238E27FC236}">
                <a16:creationId xmlns:a16="http://schemas.microsoft.com/office/drawing/2014/main" id="{2343087C-08B1-4306-80EF-0442160363E4}"/>
              </a:ext>
            </a:extLst>
          </p:cNvPr>
          <p:cNvPicPr>
            <a:picLocks noChangeAspect="1"/>
          </p:cNvPicPr>
          <p:nvPr/>
        </p:nvPicPr>
        <p:blipFill>
          <a:blip r:embed="rId2"/>
          <a:stretch>
            <a:fillRect/>
          </a:stretch>
        </p:blipFill>
        <p:spPr>
          <a:xfrm>
            <a:off x="1147482" y="1418019"/>
            <a:ext cx="7837701" cy="5022871"/>
          </a:xfrm>
          <a:prstGeom prst="rect">
            <a:avLst/>
          </a:prstGeom>
        </p:spPr>
      </p:pic>
    </p:spTree>
    <p:extLst>
      <p:ext uri="{BB962C8B-B14F-4D97-AF65-F5344CB8AC3E}">
        <p14:creationId xmlns:p14="http://schemas.microsoft.com/office/powerpoint/2010/main" val="1844832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Some of the books that we will be covering this year</a:t>
            </a:r>
          </a:p>
        </p:txBody>
      </p:sp>
      <p:pic>
        <p:nvPicPr>
          <p:cNvPr id="17" name="Picture 16" descr="9780746073360 Gingerbread Man"/>
          <p:cNvPicPr/>
          <p:nvPr/>
        </p:nvPicPr>
        <p:blipFill>
          <a:blip r:embed="rId2">
            <a:extLst>
              <a:ext uri="{28A0092B-C50C-407E-A947-70E740481C1C}">
                <a14:useLocalDpi xmlns:a14="http://schemas.microsoft.com/office/drawing/2010/main" val="0"/>
              </a:ext>
            </a:extLst>
          </a:blip>
          <a:srcRect/>
          <a:stretch>
            <a:fillRect/>
          </a:stretch>
        </p:blipFill>
        <p:spPr bwMode="auto">
          <a:xfrm>
            <a:off x="975361" y="1930400"/>
            <a:ext cx="1558834" cy="1866537"/>
          </a:xfrm>
          <a:prstGeom prst="rect">
            <a:avLst/>
          </a:prstGeom>
          <a:noFill/>
          <a:ln>
            <a:noFill/>
          </a:ln>
        </p:spPr>
      </p:pic>
      <p:pic>
        <p:nvPicPr>
          <p:cNvPr id="18" name="Picture 17" descr="Image result for the robot and the bluebirt"/>
          <p:cNvPicPr/>
          <p:nvPr/>
        </p:nvPicPr>
        <p:blipFill>
          <a:blip r:embed="rId3">
            <a:extLst>
              <a:ext uri="{28A0092B-C50C-407E-A947-70E740481C1C}">
                <a14:useLocalDpi xmlns:a14="http://schemas.microsoft.com/office/drawing/2010/main" val="0"/>
              </a:ext>
            </a:extLst>
          </a:blip>
          <a:srcRect/>
          <a:stretch>
            <a:fillRect/>
          </a:stretch>
        </p:blipFill>
        <p:spPr bwMode="auto">
          <a:xfrm>
            <a:off x="2342606" y="4162697"/>
            <a:ext cx="1463040" cy="1649640"/>
          </a:xfrm>
          <a:prstGeom prst="rect">
            <a:avLst/>
          </a:prstGeom>
          <a:noFill/>
          <a:ln>
            <a:noFill/>
          </a:ln>
        </p:spPr>
      </p:pic>
      <p:pic>
        <p:nvPicPr>
          <p:cNvPr id="19" name="Picture 18" descr="See the source image"/>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20005" y="2551928"/>
            <a:ext cx="1711325" cy="1980565"/>
          </a:xfrm>
          <a:prstGeom prst="rect">
            <a:avLst/>
          </a:prstGeom>
          <a:noFill/>
          <a:ln>
            <a:noFill/>
          </a:ln>
        </p:spPr>
      </p:pic>
      <p:pic>
        <p:nvPicPr>
          <p:cNvPr id="20" name="Picture 19" descr="See the source image"/>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17927" y="4780915"/>
            <a:ext cx="1807210" cy="1807210"/>
          </a:xfrm>
          <a:prstGeom prst="rect">
            <a:avLst/>
          </a:prstGeom>
          <a:noFill/>
          <a:ln>
            <a:noFill/>
          </a:ln>
        </p:spPr>
      </p:pic>
      <p:pic>
        <p:nvPicPr>
          <p:cNvPr id="21" name="Picture 20" descr="See the source image"/>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61463" y="1785256"/>
            <a:ext cx="1720374" cy="1831317"/>
          </a:xfrm>
          <a:prstGeom prst="rect">
            <a:avLst/>
          </a:prstGeom>
          <a:noFill/>
          <a:ln>
            <a:noFill/>
          </a:ln>
        </p:spPr>
      </p:pic>
      <p:pic>
        <p:nvPicPr>
          <p:cNvPr id="22" name="Picture 21" descr="See the source image"/>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0263" y="4780915"/>
            <a:ext cx="1402623" cy="1593215"/>
          </a:xfrm>
          <a:prstGeom prst="rect">
            <a:avLst/>
          </a:prstGeom>
          <a:noFill/>
          <a:ln>
            <a:noFill/>
          </a:ln>
        </p:spPr>
      </p:pic>
      <p:pic>
        <p:nvPicPr>
          <p:cNvPr id="24" name="Picture 23" descr="See the source image"/>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45862" y="5258371"/>
            <a:ext cx="1628140" cy="1463040"/>
          </a:xfrm>
          <a:prstGeom prst="rect">
            <a:avLst/>
          </a:prstGeom>
          <a:noFill/>
          <a:ln>
            <a:noFill/>
          </a:ln>
        </p:spPr>
      </p:pic>
      <p:pic>
        <p:nvPicPr>
          <p:cNvPr id="26" name="Picture 25" descr="See the source image"/>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944725" y="294640"/>
            <a:ext cx="1950720" cy="1950720"/>
          </a:xfrm>
          <a:prstGeom prst="rect">
            <a:avLst/>
          </a:prstGeom>
          <a:noFill/>
          <a:ln>
            <a:noFill/>
          </a:ln>
        </p:spPr>
      </p:pic>
      <p:pic>
        <p:nvPicPr>
          <p:cNvPr id="1026" name="Picture 2" descr="https://www.worldofbooks.com/cdn/shop/files/1910959448.jpg?v=1787832004&amp;width=493">
            <a:extLst>
              <a:ext uri="{FF2B5EF4-FFF2-40B4-BE49-F238E27FC236}">
                <a16:creationId xmlns:a16="http://schemas.microsoft.com/office/drawing/2014/main" id="{5529204E-1A17-4734-90F1-600879CE19B6}"/>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293195" y="2680334"/>
            <a:ext cx="1710016" cy="1980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8522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215603" cy="6197600"/>
          </a:xfrm>
        </p:spPr>
        <p:txBody>
          <a:bodyPr>
            <a:normAutofit fontScale="90000"/>
          </a:bodyPr>
          <a:lstStyle/>
          <a:p>
            <a:r>
              <a:rPr lang="en-GB" sz="4000" dirty="0"/>
              <a:t>Phonics </a:t>
            </a:r>
            <a:br>
              <a:rPr lang="en-GB" sz="4000" dirty="0"/>
            </a:br>
            <a:br>
              <a:rPr lang="en-GB" sz="4000" dirty="0"/>
            </a:br>
            <a:r>
              <a:rPr lang="en-GB" sz="2700" dirty="0">
                <a:solidFill>
                  <a:schemeClr val="tx1"/>
                </a:solidFill>
              </a:rPr>
              <a:t>St Bartholomew’s has chosen </a:t>
            </a:r>
            <a:r>
              <a:rPr lang="en-GB" sz="2700" i="1" dirty="0">
                <a:solidFill>
                  <a:schemeClr val="tx1"/>
                </a:solidFill>
              </a:rPr>
              <a:t>Little Wandle Letters and Sounds Revised</a:t>
            </a:r>
            <a:r>
              <a:rPr lang="en-GB" sz="2700" dirty="0">
                <a:solidFill>
                  <a:schemeClr val="tx1"/>
                </a:solidFill>
              </a:rPr>
              <a:t> as our systematic, synthetic phonics (SSP) programme to teach early reading and spelling.  </a:t>
            </a:r>
            <a:br>
              <a:rPr lang="en-GB" sz="2700" dirty="0">
                <a:solidFill>
                  <a:schemeClr val="tx1"/>
                </a:solidFill>
              </a:rPr>
            </a:br>
            <a:br>
              <a:rPr lang="en-GB" sz="2700" dirty="0">
                <a:solidFill>
                  <a:schemeClr val="tx1"/>
                </a:solidFill>
              </a:rPr>
            </a:br>
            <a:r>
              <a:rPr lang="en-GB" sz="2700" dirty="0">
                <a:solidFill>
                  <a:schemeClr val="tx1"/>
                </a:solidFill>
              </a:rPr>
              <a:t>Daily, whole class phonics lessons. </a:t>
            </a:r>
            <a:br>
              <a:rPr lang="en-GB" sz="2700" dirty="0">
                <a:solidFill>
                  <a:schemeClr val="tx1"/>
                </a:solidFill>
              </a:rPr>
            </a:br>
            <a:r>
              <a:rPr lang="en-GB" sz="2700" dirty="0">
                <a:solidFill>
                  <a:schemeClr val="tx1"/>
                </a:solidFill>
              </a:rPr>
              <a:t>Daily interventions.</a:t>
            </a:r>
            <a:br>
              <a:rPr lang="en-GB" sz="2700" dirty="0">
                <a:solidFill>
                  <a:schemeClr val="tx1"/>
                </a:solidFill>
              </a:rPr>
            </a:br>
            <a:br>
              <a:rPr lang="en-GB" sz="2700" dirty="0">
                <a:solidFill>
                  <a:schemeClr val="tx1"/>
                </a:solidFill>
              </a:rPr>
            </a:br>
            <a:br>
              <a:rPr lang="en-GB" sz="2700" dirty="0">
                <a:solidFill>
                  <a:schemeClr val="tx1"/>
                </a:solidFill>
              </a:rPr>
            </a:br>
            <a:br>
              <a:rPr lang="en-GB" sz="2700" dirty="0">
                <a:solidFill>
                  <a:schemeClr val="tx1"/>
                </a:solidFill>
              </a:rPr>
            </a:br>
            <a:br>
              <a:rPr lang="en-GB" sz="2700" dirty="0">
                <a:solidFill>
                  <a:schemeClr val="tx1"/>
                </a:solidFill>
              </a:rPr>
            </a:br>
            <a:br>
              <a:rPr lang="en-GB" sz="2700" dirty="0">
                <a:solidFill>
                  <a:schemeClr val="tx1"/>
                </a:solidFill>
              </a:rPr>
            </a:br>
            <a:endParaRPr lang="en-GB" sz="2700" dirty="0"/>
          </a:p>
        </p:txBody>
      </p:sp>
      <p:pic>
        <p:nvPicPr>
          <p:cNvPr id="5" name="Picture 4">
            <a:extLst>
              <a:ext uri="{FF2B5EF4-FFF2-40B4-BE49-F238E27FC236}">
                <a16:creationId xmlns:a16="http://schemas.microsoft.com/office/drawing/2014/main" id="{FC9F9947-1194-420B-9C6E-E880080B0250}"/>
              </a:ext>
            </a:extLst>
          </p:cNvPr>
          <p:cNvPicPr>
            <a:picLocks noChangeAspect="1"/>
          </p:cNvPicPr>
          <p:nvPr/>
        </p:nvPicPr>
        <p:blipFill>
          <a:blip r:embed="rId2"/>
          <a:stretch>
            <a:fillRect/>
          </a:stretch>
        </p:blipFill>
        <p:spPr>
          <a:xfrm>
            <a:off x="6272008" y="2169915"/>
            <a:ext cx="5235387" cy="2464327"/>
          </a:xfrm>
          <a:prstGeom prst="rect">
            <a:avLst/>
          </a:prstGeom>
        </p:spPr>
      </p:pic>
      <p:pic>
        <p:nvPicPr>
          <p:cNvPr id="6" name="Picture 5">
            <a:extLst>
              <a:ext uri="{FF2B5EF4-FFF2-40B4-BE49-F238E27FC236}">
                <a16:creationId xmlns:a16="http://schemas.microsoft.com/office/drawing/2014/main" id="{4B7AA830-7BEE-4DDC-9941-C304AB3257BA}"/>
              </a:ext>
            </a:extLst>
          </p:cNvPr>
          <p:cNvPicPr>
            <a:picLocks noChangeAspect="1"/>
          </p:cNvPicPr>
          <p:nvPr/>
        </p:nvPicPr>
        <p:blipFill>
          <a:blip r:embed="rId3"/>
          <a:stretch>
            <a:fillRect/>
          </a:stretch>
        </p:blipFill>
        <p:spPr>
          <a:xfrm>
            <a:off x="119830" y="4367220"/>
            <a:ext cx="7973765" cy="2490780"/>
          </a:xfrm>
          <a:prstGeom prst="rect">
            <a:avLst/>
          </a:prstGeom>
        </p:spPr>
      </p:pic>
    </p:spTree>
    <p:extLst>
      <p:ext uri="{BB962C8B-B14F-4D97-AF65-F5344CB8AC3E}">
        <p14:creationId xmlns:p14="http://schemas.microsoft.com/office/powerpoint/2010/main" val="1165880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500" y="189806"/>
            <a:ext cx="8596668" cy="1320800"/>
          </a:xfrm>
        </p:spPr>
        <p:txBody>
          <a:bodyPr>
            <a:normAutofit fontScale="90000"/>
          </a:bodyPr>
          <a:lstStyle/>
          <a:p>
            <a:r>
              <a:rPr lang="en-GB" dirty="0">
                <a:solidFill>
                  <a:schemeClr val="tx1"/>
                </a:solidFill>
              </a:rPr>
              <a:t>All Year 1 children undertake Phonics Screening in June 2027.</a:t>
            </a:r>
            <a:br>
              <a:rPr lang="en-GB" dirty="0">
                <a:solidFill>
                  <a:schemeClr val="tx1"/>
                </a:solidFill>
              </a:rPr>
            </a:br>
            <a:br>
              <a:rPr lang="en-GB" dirty="0">
                <a:solidFill>
                  <a:schemeClr val="tx1"/>
                </a:solidFill>
              </a:rPr>
            </a:br>
            <a:r>
              <a:rPr lang="en-GB" dirty="0">
                <a:solidFill>
                  <a:schemeClr val="tx1"/>
                </a:solidFill>
              </a:rPr>
              <a:t>Meeting about the Phonics Screening will be at the beginning of Term 3.</a:t>
            </a:r>
            <a:endParaRPr lang="en-GB" dirty="0"/>
          </a:p>
        </p:txBody>
      </p:sp>
      <p:pic>
        <p:nvPicPr>
          <p:cNvPr id="3" name="Picture 2"/>
          <p:cNvPicPr>
            <a:picLocks noChangeAspect="1"/>
          </p:cNvPicPr>
          <p:nvPr/>
        </p:nvPicPr>
        <p:blipFill rotWithShape="1">
          <a:blip r:embed="rId2"/>
          <a:srcRect l="35248" t="19604" r="35308" b="41017"/>
          <a:stretch/>
        </p:blipFill>
        <p:spPr>
          <a:xfrm>
            <a:off x="3342197" y="3540426"/>
            <a:ext cx="3754984" cy="2824864"/>
          </a:xfrm>
          <a:prstGeom prst="rect">
            <a:avLst/>
          </a:prstGeom>
        </p:spPr>
      </p:pic>
      <p:pic>
        <p:nvPicPr>
          <p:cNvPr id="4" name="Picture 3"/>
          <p:cNvPicPr>
            <a:picLocks noChangeAspect="1"/>
          </p:cNvPicPr>
          <p:nvPr/>
        </p:nvPicPr>
        <p:blipFill rotWithShape="1">
          <a:blip r:embed="rId3"/>
          <a:srcRect l="35208" t="38765" r="35833" b="22099"/>
          <a:stretch/>
        </p:blipFill>
        <p:spPr>
          <a:xfrm>
            <a:off x="7700928" y="3798670"/>
            <a:ext cx="3774736" cy="2869524"/>
          </a:xfrm>
          <a:prstGeom prst="rect">
            <a:avLst/>
          </a:prstGeom>
        </p:spPr>
      </p:pic>
      <p:sp>
        <p:nvSpPr>
          <p:cNvPr id="5" name="TextBox 4"/>
          <p:cNvSpPr txBox="1"/>
          <p:nvPr/>
        </p:nvSpPr>
        <p:spPr>
          <a:xfrm>
            <a:off x="444500" y="4864100"/>
            <a:ext cx="4376651" cy="369332"/>
          </a:xfrm>
          <a:prstGeom prst="rect">
            <a:avLst/>
          </a:prstGeom>
          <a:noFill/>
        </p:spPr>
        <p:txBody>
          <a:bodyPr wrap="square" rtlCol="0">
            <a:spAutoFit/>
          </a:bodyPr>
          <a:lstStyle/>
          <a:p>
            <a:r>
              <a:rPr lang="en-GB" dirty="0"/>
              <a:t>40 questions to answer </a:t>
            </a:r>
          </a:p>
        </p:txBody>
      </p:sp>
    </p:spTree>
    <p:extLst>
      <p:ext uri="{BB962C8B-B14F-4D97-AF65-F5344CB8AC3E}">
        <p14:creationId xmlns:p14="http://schemas.microsoft.com/office/powerpoint/2010/main" val="1855119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549" y="609600"/>
            <a:ext cx="11808821" cy="1985554"/>
          </a:xfrm>
        </p:spPr>
        <p:txBody>
          <a:bodyPr>
            <a:normAutofit fontScale="90000"/>
          </a:bodyPr>
          <a:lstStyle/>
          <a:p>
            <a:r>
              <a:rPr lang="en-GB" dirty="0"/>
              <a:t>Reading at home</a:t>
            </a:r>
            <a:br>
              <a:rPr lang="en-GB" dirty="0"/>
            </a:br>
            <a:br>
              <a:rPr lang="en-GB" dirty="0"/>
            </a:br>
            <a:br>
              <a:rPr lang="en-GB" dirty="0"/>
            </a:br>
            <a:br>
              <a:rPr lang="en-US" sz="2700" dirty="0">
                <a:solidFill>
                  <a:schemeClr val="tx1"/>
                </a:solidFill>
              </a:rPr>
            </a:br>
            <a:r>
              <a:rPr lang="en-GB" sz="2200" dirty="0">
                <a:solidFill>
                  <a:schemeClr val="tx1"/>
                </a:solidFill>
              </a:rPr>
              <a:t>Reading at home is extremely important and will really help your child. Please read with your child at least 10-15 minutes each day. Questioning about the book will help to develop their understanding and comprehension skills. </a:t>
            </a:r>
            <a:r>
              <a:rPr lang="en-US" sz="2200" dirty="0">
                <a:solidFill>
                  <a:schemeClr val="tx1"/>
                </a:solidFill>
              </a:rPr>
              <a:t>Reading directly impacts on writing and quality of vocabulary used. </a:t>
            </a:r>
            <a:br>
              <a:rPr lang="en-GB" sz="2200" dirty="0">
                <a:solidFill>
                  <a:schemeClr val="tx1"/>
                </a:solidFill>
              </a:rPr>
            </a:br>
            <a:br>
              <a:rPr lang="en-GB" sz="2200" dirty="0">
                <a:solidFill>
                  <a:schemeClr val="tx1"/>
                </a:solidFill>
              </a:rPr>
            </a:br>
            <a:r>
              <a:rPr lang="en-GB" sz="2200" dirty="0">
                <a:solidFill>
                  <a:schemeClr val="tx1"/>
                </a:solidFill>
              </a:rPr>
              <a:t>Children’s books will be changed </a:t>
            </a:r>
            <a:r>
              <a:rPr lang="en-GB" sz="2200" b="1" dirty="0">
                <a:solidFill>
                  <a:schemeClr val="tx1"/>
                </a:solidFill>
              </a:rPr>
              <a:t>once a week</a:t>
            </a:r>
            <a:r>
              <a:rPr lang="en-GB" sz="2200" dirty="0">
                <a:solidFill>
                  <a:schemeClr val="tx1"/>
                </a:solidFill>
              </a:rPr>
              <a:t>.</a:t>
            </a:r>
            <a:r>
              <a:rPr lang="en-US" sz="2200" dirty="0">
                <a:solidFill>
                  <a:schemeClr val="tx1"/>
                </a:solidFill>
              </a:rPr>
              <a:t> Children have been allocated a </a:t>
            </a:r>
            <a:r>
              <a:rPr lang="en-US" sz="2200" b="1" dirty="0">
                <a:solidFill>
                  <a:schemeClr val="tx1"/>
                </a:solidFill>
              </a:rPr>
              <a:t>changing day </a:t>
            </a:r>
            <a:r>
              <a:rPr lang="en-US" sz="2200" dirty="0">
                <a:solidFill>
                  <a:schemeClr val="tx1"/>
                </a:solidFill>
              </a:rPr>
              <a:t>– they need to bring their books in on that day. </a:t>
            </a:r>
            <a:r>
              <a:rPr lang="en-US" sz="2200" i="1" dirty="0">
                <a:solidFill>
                  <a:schemeClr val="tx1"/>
                </a:solidFill>
              </a:rPr>
              <a:t>If the books are not handed in they will not be changed as we have very little time to change them through the week.</a:t>
            </a:r>
            <a:br>
              <a:rPr lang="en-GB" sz="2200" dirty="0">
                <a:solidFill>
                  <a:schemeClr val="tx1"/>
                </a:solidFill>
              </a:rPr>
            </a:br>
            <a:br>
              <a:rPr lang="en-GB" sz="2200" dirty="0">
                <a:solidFill>
                  <a:schemeClr val="tx1"/>
                </a:solidFill>
              </a:rPr>
            </a:br>
            <a:r>
              <a:rPr lang="en-GB" sz="2200" dirty="0">
                <a:solidFill>
                  <a:schemeClr val="tx1"/>
                </a:solidFill>
              </a:rPr>
              <a:t>Please ensure there is a comment to let us know the books have been read.  We will </a:t>
            </a:r>
            <a:r>
              <a:rPr lang="en-GB" sz="2200" u="sng" dirty="0">
                <a:solidFill>
                  <a:schemeClr val="tx1"/>
                </a:solidFill>
              </a:rPr>
              <a:t>not be reading this book with your child in school. </a:t>
            </a:r>
            <a:r>
              <a:rPr lang="en-GB" sz="2200" dirty="0">
                <a:solidFill>
                  <a:schemeClr val="tx1"/>
                </a:solidFill>
              </a:rPr>
              <a:t>We hear children read other books at school 3x a week and these will not be noted in their reading records.</a:t>
            </a:r>
            <a:br>
              <a:rPr lang="en-GB" sz="2200" u="sng" dirty="0">
                <a:solidFill>
                  <a:schemeClr val="tx1"/>
                </a:solidFill>
              </a:rPr>
            </a:br>
            <a:br>
              <a:rPr lang="en-US" sz="2200" i="1" dirty="0">
                <a:solidFill>
                  <a:schemeClr val="tx1"/>
                </a:solidFill>
              </a:rPr>
            </a:br>
            <a:br>
              <a:rPr lang="en-US" sz="2800" i="1" dirty="0">
                <a:solidFill>
                  <a:schemeClr val="tx1"/>
                </a:solidFill>
              </a:rPr>
            </a:br>
            <a:br>
              <a:rPr lang="en-US" sz="2800" dirty="0">
                <a:solidFill>
                  <a:schemeClr val="tx1">
                    <a:lumMod val="95000"/>
                    <a:lumOff val="5000"/>
                  </a:schemeClr>
                </a:solidFill>
              </a:rPr>
            </a:br>
            <a:endParaRPr lang="en-GB" sz="2700" dirty="0">
              <a:solidFill>
                <a:schemeClr val="tx1"/>
              </a:solidFill>
            </a:endParaRPr>
          </a:p>
        </p:txBody>
      </p:sp>
      <p:pic>
        <p:nvPicPr>
          <p:cNvPr id="3" name="Picture 2"/>
          <p:cNvPicPr/>
          <p:nvPr/>
        </p:nvPicPr>
        <p:blipFill rotWithShape="1">
          <a:blip r:embed="rId2" cstate="email">
            <a:extLst>
              <a:ext uri="{28A0092B-C50C-407E-A947-70E740481C1C}">
                <a14:useLocalDpi xmlns:a14="http://schemas.microsoft.com/office/drawing/2010/main" val="0"/>
              </a:ext>
            </a:extLst>
          </a:blip>
          <a:srcRect t="19048" b="19481"/>
          <a:stretch/>
        </p:blipFill>
        <p:spPr bwMode="auto">
          <a:xfrm>
            <a:off x="6025949" y="124286"/>
            <a:ext cx="3206827" cy="2204537"/>
          </a:xfrm>
          <a:prstGeom prst="rect">
            <a:avLst/>
          </a:prstGeom>
          <a:noFill/>
          <a:ln>
            <a:noFill/>
          </a:ln>
        </p:spPr>
      </p:pic>
    </p:spTree>
    <p:extLst>
      <p:ext uri="{BB962C8B-B14F-4D97-AF65-F5344CB8AC3E}">
        <p14:creationId xmlns:p14="http://schemas.microsoft.com/office/powerpoint/2010/main" val="3893303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422" y="584200"/>
            <a:ext cx="10371909" cy="6007100"/>
          </a:xfrm>
        </p:spPr>
        <p:txBody>
          <a:bodyPr>
            <a:normAutofit/>
          </a:bodyPr>
          <a:lstStyle/>
          <a:p>
            <a:r>
              <a:rPr lang="en-GB" sz="4900" dirty="0"/>
              <a:t>Reading at school</a:t>
            </a:r>
            <a:br>
              <a:rPr lang="en-GB" sz="4900" dirty="0"/>
            </a:br>
            <a:br>
              <a:rPr lang="en-GB" sz="4900" dirty="0"/>
            </a:br>
            <a:r>
              <a:rPr lang="en-US" sz="2400" dirty="0">
                <a:solidFill>
                  <a:schemeClr val="tx1"/>
                </a:solidFill>
              </a:rPr>
              <a:t>We use assessment to match your child the right level of book.</a:t>
            </a:r>
            <a:br>
              <a:rPr lang="en-GB" sz="2400" dirty="0">
                <a:solidFill>
                  <a:schemeClr val="tx1"/>
                </a:solidFill>
              </a:rPr>
            </a:br>
            <a:br>
              <a:rPr lang="en-GB" sz="2400" dirty="0">
                <a:solidFill>
                  <a:schemeClr val="tx1"/>
                </a:solidFill>
              </a:rPr>
            </a:br>
            <a:br>
              <a:rPr lang="en-US" sz="2400" dirty="0">
                <a:solidFill>
                  <a:schemeClr val="tx1"/>
                </a:solidFill>
              </a:rPr>
            </a:br>
            <a:r>
              <a:rPr lang="en-GB" sz="2400" dirty="0">
                <a:solidFill>
                  <a:schemeClr val="tx1"/>
                </a:solidFill>
              </a:rPr>
              <a:t>A group reading session with a member of staff is 3 times a week. Books follow the programme ‘Little Wandle’.</a:t>
            </a:r>
            <a:br>
              <a:rPr lang="en-US" sz="2400" dirty="0">
                <a:solidFill>
                  <a:schemeClr val="tx1"/>
                </a:solidFill>
              </a:rPr>
            </a:br>
            <a:br>
              <a:rPr lang="en-US" sz="2400" dirty="0">
                <a:solidFill>
                  <a:schemeClr val="tx1"/>
                </a:solidFill>
              </a:rPr>
            </a:br>
            <a:br>
              <a:rPr lang="en-GB" sz="2400" dirty="0"/>
            </a:br>
            <a:br>
              <a:rPr lang="en-US" sz="2400" dirty="0">
                <a:solidFill>
                  <a:schemeClr val="tx1">
                    <a:lumMod val="85000"/>
                    <a:lumOff val="15000"/>
                  </a:schemeClr>
                </a:solidFill>
              </a:rPr>
            </a:br>
            <a:br>
              <a:rPr lang="en-US" sz="2400" dirty="0">
                <a:solidFill>
                  <a:schemeClr val="tx1"/>
                </a:solidFill>
              </a:rPr>
            </a:br>
            <a:endParaRPr lang="en-GB" sz="2400" dirty="0"/>
          </a:p>
        </p:txBody>
      </p:sp>
      <p:pic>
        <p:nvPicPr>
          <p:cNvPr id="4" name="Picture 3" descr="See the source image"/>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60113" y="4227285"/>
            <a:ext cx="2063931" cy="2046515"/>
          </a:xfrm>
          <a:prstGeom prst="rect">
            <a:avLst/>
          </a:prstGeom>
          <a:noFill/>
          <a:ln>
            <a:noFill/>
          </a:ln>
        </p:spPr>
      </p:pic>
    </p:spTree>
    <p:extLst>
      <p:ext uri="{BB962C8B-B14F-4D97-AF65-F5344CB8AC3E}">
        <p14:creationId xmlns:p14="http://schemas.microsoft.com/office/powerpoint/2010/main" val="2758997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237046" y="1241388"/>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Handwriting – (year 1)</a:t>
            </a:r>
          </a:p>
        </p:txBody>
      </p:sp>
      <p:pic>
        <p:nvPicPr>
          <p:cNvPr id="7" name="Picture 6">
            <a:extLst>
              <a:ext uri="{FF2B5EF4-FFF2-40B4-BE49-F238E27FC236}">
                <a16:creationId xmlns:a16="http://schemas.microsoft.com/office/drawing/2014/main" id="{2335A85F-4868-49AF-B666-E2059E4BE4A0}"/>
              </a:ext>
            </a:extLst>
          </p:cNvPr>
          <p:cNvPicPr>
            <a:picLocks noChangeAspect="1"/>
          </p:cNvPicPr>
          <p:nvPr/>
        </p:nvPicPr>
        <p:blipFill>
          <a:blip r:embed="rId2"/>
          <a:stretch>
            <a:fillRect/>
          </a:stretch>
        </p:blipFill>
        <p:spPr>
          <a:xfrm>
            <a:off x="5880764" y="4365614"/>
            <a:ext cx="4770533" cy="2187130"/>
          </a:xfrm>
          <a:prstGeom prst="rect">
            <a:avLst/>
          </a:prstGeom>
        </p:spPr>
      </p:pic>
      <p:pic>
        <p:nvPicPr>
          <p:cNvPr id="8" name="Picture 7">
            <a:extLst>
              <a:ext uri="{FF2B5EF4-FFF2-40B4-BE49-F238E27FC236}">
                <a16:creationId xmlns:a16="http://schemas.microsoft.com/office/drawing/2014/main" id="{8DD9AE8F-4940-43F2-B401-1D29BC862242}"/>
              </a:ext>
            </a:extLst>
          </p:cNvPr>
          <p:cNvPicPr>
            <a:picLocks noChangeAspect="1"/>
          </p:cNvPicPr>
          <p:nvPr/>
        </p:nvPicPr>
        <p:blipFill>
          <a:blip r:embed="rId3"/>
          <a:stretch>
            <a:fillRect/>
          </a:stretch>
        </p:blipFill>
        <p:spPr>
          <a:xfrm>
            <a:off x="6007579" y="305256"/>
            <a:ext cx="5235387" cy="2464327"/>
          </a:xfrm>
          <a:prstGeom prst="rect">
            <a:avLst/>
          </a:prstGeom>
        </p:spPr>
      </p:pic>
      <p:pic>
        <p:nvPicPr>
          <p:cNvPr id="9" name="Picture 8">
            <a:extLst>
              <a:ext uri="{FF2B5EF4-FFF2-40B4-BE49-F238E27FC236}">
                <a16:creationId xmlns:a16="http://schemas.microsoft.com/office/drawing/2014/main" id="{6A11AADE-8781-42FD-807C-FACCBCBF3F61}"/>
              </a:ext>
            </a:extLst>
          </p:cNvPr>
          <p:cNvPicPr>
            <a:picLocks noChangeAspect="1"/>
          </p:cNvPicPr>
          <p:nvPr/>
        </p:nvPicPr>
        <p:blipFill>
          <a:blip r:embed="rId4"/>
          <a:stretch>
            <a:fillRect/>
          </a:stretch>
        </p:blipFill>
        <p:spPr>
          <a:xfrm>
            <a:off x="699246" y="2286591"/>
            <a:ext cx="4669571" cy="4158045"/>
          </a:xfrm>
          <a:prstGeom prst="rect">
            <a:avLst/>
          </a:prstGeom>
        </p:spPr>
      </p:pic>
    </p:spTree>
    <p:extLst>
      <p:ext uri="{BB962C8B-B14F-4D97-AF65-F5344CB8AC3E}">
        <p14:creationId xmlns:p14="http://schemas.microsoft.com/office/powerpoint/2010/main" val="3308572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6248401"/>
          </a:xfrm>
        </p:spPr>
        <p:txBody>
          <a:bodyPr>
            <a:normAutofit fontScale="90000"/>
          </a:bodyPr>
          <a:lstStyle/>
          <a:p>
            <a:r>
              <a:rPr lang="en-GB" sz="4000" dirty="0"/>
              <a:t>Rewards</a:t>
            </a:r>
            <a:br>
              <a:rPr lang="en-GB" dirty="0"/>
            </a:br>
            <a:r>
              <a:rPr lang="en-GB" sz="4000" dirty="0">
                <a:solidFill>
                  <a:schemeClr val="tx1"/>
                </a:solidFill>
              </a:rPr>
              <a:t>* </a:t>
            </a:r>
            <a:r>
              <a:rPr lang="en-US" sz="4000" dirty="0">
                <a:solidFill>
                  <a:schemeClr val="tx1"/>
                </a:solidFill>
              </a:rPr>
              <a:t>Verbal praise from teacher, another adult, head or deputy head</a:t>
            </a:r>
            <a:br>
              <a:rPr lang="en-US" sz="4000" dirty="0">
                <a:solidFill>
                  <a:schemeClr val="tx1"/>
                </a:solidFill>
              </a:rPr>
            </a:br>
            <a:r>
              <a:rPr lang="en-GB" sz="4000" dirty="0">
                <a:solidFill>
                  <a:schemeClr val="tx1"/>
                </a:solidFill>
              </a:rPr>
              <a:t>* Good to be Green </a:t>
            </a:r>
            <a:br>
              <a:rPr lang="en-GB" sz="4000" dirty="0">
                <a:solidFill>
                  <a:schemeClr val="tx1"/>
                </a:solidFill>
              </a:rPr>
            </a:br>
            <a:r>
              <a:rPr lang="en-GB" sz="4000" dirty="0">
                <a:solidFill>
                  <a:schemeClr val="tx1"/>
                </a:solidFill>
              </a:rPr>
              <a:t>* Hot Chocolate Friday</a:t>
            </a:r>
            <a:br>
              <a:rPr lang="en-GB" sz="4000" dirty="0">
                <a:solidFill>
                  <a:schemeClr val="tx1"/>
                </a:solidFill>
              </a:rPr>
            </a:br>
            <a:r>
              <a:rPr lang="en-GB" sz="4000" dirty="0">
                <a:solidFill>
                  <a:schemeClr val="tx1"/>
                </a:solidFill>
              </a:rPr>
              <a:t>* CST cup</a:t>
            </a:r>
            <a:br>
              <a:rPr lang="en-GB" sz="4000" dirty="0">
                <a:solidFill>
                  <a:schemeClr val="tx1"/>
                </a:solidFill>
              </a:rPr>
            </a:br>
            <a:r>
              <a:rPr lang="en-GB" sz="4000" dirty="0">
                <a:solidFill>
                  <a:schemeClr val="tx1"/>
                </a:solidFill>
              </a:rPr>
              <a:t>* House points</a:t>
            </a:r>
            <a:br>
              <a:rPr lang="en-GB" sz="4000" dirty="0">
                <a:solidFill>
                  <a:schemeClr val="tx1"/>
                </a:solidFill>
              </a:rPr>
            </a:br>
            <a:r>
              <a:rPr lang="en-GB" sz="4000" dirty="0">
                <a:solidFill>
                  <a:schemeClr val="tx1"/>
                </a:solidFill>
              </a:rPr>
              <a:t>* Headteacher award</a:t>
            </a:r>
            <a:br>
              <a:rPr lang="en-GB" sz="4000" dirty="0">
                <a:solidFill>
                  <a:schemeClr val="tx1"/>
                </a:solidFill>
              </a:rPr>
            </a:br>
            <a:r>
              <a:rPr lang="en-GB" sz="4000" dirty="0">
                <a:solidFill>
                  <a:schemeClr val="tx1"/>
                </a:solidFill>
              </a:rPr>
              <a:t>* </a:t>
            </a:r>
            <a:r>
              <a:rPr lang="en-US" sz="4000" dirty="0">
                <a:solidFill>
                  <a:schemeClr val="tx1"/>
                </a:solidFill>
              </a:rPr>
              <a:t>Stickers</a:t>
            </a:r>
            <a:br>
              <a:rPr lang="en-US" sz="4000" dirty="0">
                <a:solidFill>
                  <a:schemeClr val="tx1"/>
                </a:solidFill>
              </a:rPr>
            </a:br>
            <a:r>
              <a:rPr lang="en-GB" sz="4000" dirty="0">
                <a:solidFill>
                  <a:schemeClr val="tx1"/>
                </a:solidFill>
              </a:rPr>
              <a:t>* </a:t>
            </a:r>
            <a:r>
              <a:rPr lang="en-US" sz="4000" dirty="0">
                <a:solidFill>
                  <a:schemeClr val="tx1"/>
                </a:solidFill>
              </a:rPr>
              <a:t>Table Points</a:t>
            </a:r>
            <a:br>
              <a:rPr lang="en-GB" sz="4000" dirty="0">
                <a:solidFill>
                  <a:schemeClr val="tx1"/>
                </a:solidFill>
              </a:rPr>
            </a:br>
            <a:r>
              <a:rPr lang="en-GB" sz="4000" dirty="0">
                <a:solidFill>
                  <a:schemeClr val="tx1"/>
                </a:solidFill>
              </a:rPr>
              <a:t>* Golden time </a:t>
            </a:r>
            <a:br>
              <a:rPr lang="en-GB" dirty="0">
                <a:solidFill>
                  <a:schemeClr val="tx1"/>
                </a:solidFill>
              </a:rPr>
            </a:br>
            <a:br>
              <a:rPr lang="en-GB" dirty="0"/>
            </a:br>
            <a:endParaRPr lang="en-GB" dirty="0"/>
          </a:p>
        </p:txBody>
      </p:sp>
      <p:pic>
        <p:nvPicPr>
          <p:cNvPr id="2050" name="Picture 2" descr="How does the RJS behaviour system wo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7521" y="3644974"/>
            <a:ext cx="3156749" cy="2355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4576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0397" y="304800"/>
            <a:ext cx="9119810" cy="5384800"/>
          </a:xfrm>
        </p:spPr>
        <p:txBody>
          <a:bodyPr>
            <a:normAutofit fontScale="90000"/>
          </a:bodyPr>
          <a:lstStyle/>
          <a:p>
            <a:r>
              <a:rPr lang="en-GB" sz="4000" dirty="0"/>
              <a:t>Homework</a:t>
            </a:r>
            <a:br>
              <a:rPr lang="en-GB" dirty="0"/>
            </a:br>
            <a:br>
              <a:rPr lang="en-GB" sz="3100" dirty="0"/>
            </a:br>
            <a:r>
              <a:rPr lang="en-GB" sz="3100" dirty="0">
                <a:solidFill>
                  <a:schemeClr val="tx1"/>
                </a:solidFill>
              </a:rPr>
              <a:t>* Set on a Friday and due back in on the following Wednesday.</a:t>
            </a:r>
            <a:br>
              <a:rPr lang="en-GB" sz="3100" dirty="0">
                <a:solidFill>
                  <a:schemeClr val="tx1"/>
                </a:solidFill>
              </a:rPr>
            </a:br>
            <a:br>
              <a:rPr lang="en-GB" sz="3100" dirty="0">
                <a:solidFill>
                  <a:schemeClr val="tx1"/>
                </a:solidFill>
              </a:rPr>
            </a:br>
            <a:r>
              <a:rPr lang="en-GB" sz="3100" dirty="0">
                <a:solidFill>
                  <a:schemeClr val="tx1"/>
                </a:solidFill>
              </a:rPr>
              <a:t>* Homework includes a letter explaining homework tasks along with any notices. </a:t>
            </a:r>
            <a:br>
              <a:rPr lang="en-GB" sz="3100" dirty="0">
                <a:solidFill>
                  <a:schemeClr val="tx1"/>
                </a:solidFill>
              </a:rPr>
            </a:br>
            <a:br>
              <a:rPr lang="en-GB" sz="3100" dirty="0">
                <a:solidFill>
                  <a:schemeClr val="tx1"/>
                </a:solidFill>
              </a:rPr>
            </a:br>
            <a:r>
              <a:rPr lang="en-GB" sz="3100" dirty="0">
                <a:solidFill>
                  <a:schemeClr val="tx1"/>
                </a:solidFill>
              </a:rPr>
              <a:t>* Maths and English piece of work every week.</a:t>
            </a:r>
            <a:br>
              <a:rPr lang="en-GB" sz="3100" dirty="0">
                <a:solidFill>
                  <a:schemeClr val="tx1"/>
                </a:solidFill>
              </a:rPr>
            </a:br>
            <a:r>
              <a:rPr lang="en-GB" sz="3100" dirty="0">
                <a:solidFill>
                  <a:schemeClr val="tx1"/>
                </a:solidFill>
              </a:rPr>
              <a:t>On occasions, a cross-curricular focus may also be set.</a:t>
            </a:r>
            <a:br>
              <a:rPr lang="en-GB" sz="3100" dirty="0">
                <a:solidFill>
                  <a:schemeClr val="tx1"/>
                </a:solidFill>
              </a:rPr>
            </a:br>
            <a:br>
              <a:rPr lang="en-GB" sz="3100" dirty="0">
                <a:solidFill>
                  <a:schemeClr val="tx1"/>
                </a:solidFill>
              </a:rPr>
            </a:br>
            <a:r>
              <a:rPr lang="en-GB" sz="3100" dirty="0">
                <a:solidFill>
                  <a:schemeClr val="tx1"/>
                </a:solidFill>
              </a:rPr>
              <a:t>* Homework needs to be their independent work.  </a:t>
            </a:r>
            <a:endParaRPr lang="en-GB" sz="3100" dirty="0"/>
          </a:p>
        </p:txBody>
      </p:sp>
    </p:spTree>
    <p:extLst>
      <p:ext uri="{BB962C8B-B14F-4D97-AF65-F5344CB8AC3E}">
        <p14:creationId xmlns:p14="http://schemas.microsoft.com/office/powerpoint/2010/main" val="24044633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9834" y="0"/>
            <a:ext cx="8596668" cy="5384800"/>
          </a:xfrm>
        </p:spPr>
        <p:txBody>
          <a:bodyPr>
            <a:normAutofit/>
          </a:bodyPr>
          <a:lstStyle/>
          <a:p>
            <a:r>
              <a:rPr lang="en-GB" sz="4000" dirty="0"/>
              <a:t>Maths Homework</a:t>
            </a:r>
          </a:p>
        </p:txBody>
      </p:sp>
      <p:pic>
        <p:nvPicPr>
          <p:cNvPr id="3" name="Picture 2"/>
          <p:cNvPicPr>
            <a:picLocks noChangeAspect="1"/>
          </p:cNvPicPr>
          <p:nvPr/>
        </p:nvPicPr>
        <p:blipFill rotWithShape="1">
          <a:blip r:embed="rId2"/>
          <a:srcRect l="10555" t="7407" r="11597" b="5061"/>
          <a:stretch/>
        </p:blipFill>
        <p:spPr>
          <a:xfrm>
            <a:off x="767058" y="2476734"/>
            <a:ext cx="4945690" cy="3128006"/>
          </a:xfrm>
          <a:prstGeom prst="rect">
            <a:avLst/>
          </a:prstGeom>
        </p:spPr>
      </p:pic>
      <p:pic>
        <p:nvPicPr>
          <p:cNvPr id="4" name="Picture 3"/>
          <p:cNvPicPr>
            <a:picLocks noChangeAspect="1"/>
          </p:cNvPicPr>
          <p:nvPr/>
        </p:nvPicPr>
        <p:blipFill>
          <a:blip r:embed="rId3"/>
          <a:stretch>
            <a:fillRect/>
          </a:stretch>
        </p:blipFill>
        <p:spPr>
          <a:xfrm>
            <a:off x="832849" y="1429305"/>
            <a:ext cx="3363480" cy="947356"/>
          </a:xfrm>
          <a:prstGeom prst="rect">
            <a:avLst/>
          </a:prstGeom>
        </p:spPr>
      </p:pic>
      <p:sp>
        <p:nvSpPr>
          <p:cNvPr id="5" name="TextBox 4">
            <a:extLst>
              <a:ext uri="{FF2B5EF4-FFF2-40B4-BE49-F238E27FC236}">
                <a16:creationId xmlns:a16="http://schemas.microsoft.com/office/drawing/2014/main" id="{7C585344-82E4-4010-8AF7-EF4099AEAAF2}"/>
              </a:ext>
            </a:extLst>
          </p:cNvPr>
          <p:cNvSpPr txBox="1"/>
          <p:nvPr/>
        </p:nvSpPr>
        <p:spPr>
          <a:xfrm>
            <a:off x="1438183" y="704327"/>
            <a:ext cx="8047396" cy="646331"/>
          </a:xfrm>
          <a:prstGeom prst="rect">
            <a:avLst/>
          </a:prstGeom>
          <a:noFill/>
        </p:spPr>
        <p:txBody>
          <a:bodyPr wrap="none" rtlCol="0">
            <a:spAutoFit/>
          </a:bodyPr>
          <a:lstStyle/>
          <a:p>
            <a:r>
              <a:rPr lang="en-GB" dirty="0"/>
              <a:t>Maths tasks will be often set online via: </a:t>
            </a:r>
          </a:p>
          <a:p>
            <a:r>
              <a:rPr lang="en-GB" dirty="0" err="1"/>
              <a:t>MyMaths</a:t>
            </a:r>
            <a:r>
              <a:rPr lang="en-GB" dirty="0"/>
              <a:t> or </a:t>
            </a:r>
            <a:r>
              <a:rPr lang="en-GB" dirty="0" err="1"/>
              <a:t>NumBots</a:t>
            </a:r>
            <a:r>
              <a:rPr lang="en-GB" dirty="0"/>
              <a:t> – fun maths games to support fluency in recalling facts</a:t>
            </a:r>
          </a:p>
        </p:txBody>
      </p:sp>
      <p:pic>
        <p:nvPicPr>
          <p:cNvPr id="6" name="Picture 5">
            <a:extLst>
              <a:ext uri="{FF2B5EF4-FFF2-40B4-BE49-F238E27FC236}">
                <a16:creationId xmlns:a16="http://schemas.microsoft.com/office/drawing/2014/main" id="{48B1C866-A84F-4BC0-9883-AF2034308A4D}"/>
              </a:ext>
            </a:extLst>
          </p:cNvPr>
          <p:cNvPicPr>
            <a:picLocks noChangeAspect="1"/>
          </p:cNvPicPr>
          <p:nvPr/>
        </p:nvPicPr>
        <p:blipFill>
          <a:blip r:embed="rId4"/>
          <a:stretch>
            <a:fillRect/>
          </a:stretch>
        </p:blipFill>
        <p:spPr>
          <a:xfrm>
            <a:off x="6693763" y="2347913"/>
            <a:ext cx="3109725" cy="1692824"/>
          </a:xfrm>
          <a:prstGeom prst="rect">
            <a:avLst/>
          </a:prstGeom>
        </p:spPr>
      </p:pic>
      <p:sp>
        <p:nvSpPr>
          <p:cNvPr id="7" name="Rectangle 6">
            <a:extLst>
              <a:ext uri="{FF2B5EF4-FFF2-40B4-BE49-F238E27FC236}">
                <a16:creationId xmlns:a16="http://schemas.microsoft.com/office/drawing/2014/main" id="{574260F4-3206-4674-83EE-667311F9EC22}"/>
              </a:ext>
            </a:extLst>
          </p:cNvPr>
          <p:cNvSpPr/>
          <p:nvPr/>
        </p:nvSpPr>
        <p:spPr>
          <a:xfrm>
            <a:off x="1370121" y="6109778"/>
            <a:ext cx="6096000" cy="646331"/>
          </a:xfrm>
          <a:prstGeom prst="rect">
            <a:avLst/>
          </a:prstGeom>
        </p:spPr>
        <p:txBody>
          <a:bodyPr>
            <a:spAutoFit/>
          </a:bodyPr>
          <a:lstStyle/>
          <a:p>
            <a:r>
              <a:rPr lang="en-GB" dirty="0"/>
              <a:t>LOG IN DETAILS WILL BE ATTACHED TO CHILDREN’S READING RECORDS BOOKS. </a:t>
            </a:r>
          </a:p>
        </p:txBody>
      </p:sp>
    </p:spTree>
    <p:extLst>
      <p:ext uri="{BB962C8B-B14F-4D97-AF65-F5344CB8AC3E}">
        <p14:creationId xmlns:p14="http://schemas.microsoft.com/office/powerpoint/2010/main" val="39299068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6069" y="371060"/>
            <a:ext cx="9609666" cy="5842000"/>
          </a:xfrm>
        </p:spPr>
        <p:txBody>
          <a:bodyPr>
            <a:normAutofit/>
          </a:bodyPr>
          <a:lstStyle/>
          <a:p>
            <a:r>
              <a:rPr lang="en-GB" sz="2800" dirty="0"/>
              <a:t>Other resources to support learning </a:t>
            </a:r>
            <a:br>
              <a:rPr lang="en-GB" sz="2800" dirty="0"/>
            </a:br>
            <a:r>
              <a:rPr lang="en-GB" sz="2800" dirty="0"/>
              <a:t>from home</a:t>
            </a:r>
            <a:br>
              <a:rPr lang="en-GB" sz="2800" dirty="0"/>
            </a:br>
            <a:r>
              <a:rPr lang="en-GB" sz="2800" dirty="0">
                <a:solidFill>
                  <a:schemeClr val="tx1"/>
                </a:solidFill>
              </a:rPr>
              <a:t>* Purple Mash</a:t>
            </a:r>
            <a:br>
              <a:rPr lang="en-GB" sz="3100" dirty="0">
                <a:solidFill>
                  <a:schemeClr val="tx1"/>
                </a:solidFill>
              </a:rPr>
            </a:br>
            <a:br>
              <a:rPr lang="en-GB" sz="3100" dirty="0">
                <a:solidFill>
                  <a:schemeClr val="tx1"/>
                </a:solidFill>
              </a:rPr>
            </a:br>
            <a:r>
              <a:rPr lang="en-GB" sz="1400" dirty="0">
                <a:solidFill>
                  <a:schemeClr val="tx1"/>
                </a:solidFill>
              </a:rPr>
              <a:t>LOG IN DETAILS WILL BE ATTACHED TO READING RECORDS BOOKS.  </a:t>
            </a:r>
            <a:br>
              <a:rPr lang="en-GB" dirty="0">
                <a:solidFill>
                  <a:schemeClr val="tx1"/>
                </a:solidFill>
              </a:rPr>
            </a:br>
            <a:endParaRPr lang="en-GB" dirty="0"/>
          </a:p>
        </p:txBody>
      </p:sp>
      <p:pic>
        <p:nvPicPr>
          <p:cNvPr id="3" name="Picture 2">
            <a:extLst>
              <a:ext uri="{FF2B5EF4-FFF2-40B4-BE49-F238E27FC236}">
                <a16:creationId xmlns:a16="http://schemas.microsoft.com/office/drawing/2014/main" id="{A8BDC658-8AE8-4F4C-9694-B7E7936FC495}"/>
              </a:ext>
            </a:extLst>
          </p:cNvPr>
          <p:cNvPicPr>
            <a:picLocks noChangeAspect="1"/>
          </p:cNvPicPr>
          <p:nvPr/>
        </p:nvPicPr>
        <p:blipFill>
          <a:blip r:embed="rId2"/>
          <a:stretch>
            <a:fillRect/>
          </a:stretch>
        </p:blipFill>
        <p:spPr>
          <a:xfrm>
            <a:off x="896645" y="3635416"/>
            <a:ext cx="9436963" cy="3291964"/>
          </a:xfrm>
          <a:prstGeom prst="rect">
            <a:avLst/>
          </a:prstGeom>
        </p:spPr>
        <p:style>
          <a:lnRef idx="2">
            <a:schemeClr val="accent5">
              <a:shade val="50000"/>
            </a:schemeClr>
          </a:lnRef>
          <a:fillRef idx="1">
            <a:schemeClr val="accent5"/>
          </a:fillRef>
          <a:effectRef idx="0">
            <a:schemeClr val="accent5"/>
          </a:effectRef>
          <a:fontRef idx="minor">
            <a:schemeClr val="lt1"/>
          </a:fontRef>
        </p:style>
      </p:pic>
      <p:pic>
        <p:nvPicPr>
          <p:cNvPr id="4" name="Picture 3">
            <a:extLst>
              <a:ext uri="{FF2B5EF4-FFF2-40B4-BE49-F238E27FC236}">
                <a16:creationId xmlns:a16="http://schemas.microsoft.com/office/drawing/2014/main" id="{D9ED72DD-931F-4071-91F1-E6734B40590E}"/>
              </a:ext>
            </a:extLst>
          </p:cNvPr>
          <p:cNvPicPr>
            <a:picLocks noChangeAspect="1"/>
          </p:cNvPicPr>
          <p:nvPr/>
        </p:nvPicPr>
        <p:blipFill>
          <a:blip r:embed="rId3"/>
          <a:stretch>
            <a:fillRect/>
          </a:stretch>
        </p:blipFill>
        <p:spPr>
          <a:xfrm>
            <a:off x="6708955" y="371060"/>
            <a:ext cx="3929581" cy="3180008"/>
          </a:xfrm>
          <a:prstGeom prst="rect">
            <a:avLst/>
          </a:prstGeom>
        </p:spPr>
      </p:pic>
    </p:spTree>
    <p:extLst>
      <p:ext uri="{BB962C8B-B14F-4D97-AF65-F5344CB8AC3E}">
        <p14:creationId xmlns:p14="http://schemas.microsoft.com/office/powerpoint/2010/main" val="15757215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772" y="188180"/>
            <a:ext cx="9609666" cy="6669820"/>
          </a:xfrm>
        </p:spPr>
        <p:txBody>
          <a:bodyPr>
            <a:normAutofit fontScale="90000"/>
          </a:bodyPr>
          <a:lstStyle/>
          <a:p>
            <a:r>
              <a:rPr lang="en-GB" sz="4000" dirty="0"/>
              <a:t>Other resources to support learning from home</a:t>
            </a:r>
            <a:br>
              <a:rPr lang="en-GB" dirty="0"/>
            </a:br>
            <a:br>
              <a:rPr lang="en-GB" sz="3100" dirty="0">
                <a:solidFill>
                  <a:schemeClr val="tx1"/>
                </a:solidFill>
              </a:rPr>
            </a:br>
            <a:r>
              <a:rPr lang="en-GB" sz="3100" dirty="0">
                <a:solidFill>
                  <a:schemeClr val="tx1"/>
                </a:solidFill>
              </a:rPr>
              <a:t>* 1 minute maths app by White Rose</a:t>
            </a:r>
            <a:br>
              <a:rPr lang="en-GB" sz="3100" dirty="0">
                <a:solidFill>
                  <a:schemeClr val="tx1"/>
                </a:solidFill>
              </a:rPr>
            </a:br>
            <a:br>
              <a:rPr lang="en-GB" sz="3100" dirty="0">
                <a:solidFill>
                  <a:schemeClr val="tx1"/>
                </a:solidFill>
              </a:rPr>
            </a:br>
            <a:br>
              <a:rPr lang="en-GB" sz="3100" dirty="0">
                <a:solidFill>
                  <a:schemeClr val="tx1"/>
                </a:solidFill>
              </a:rPr>
            </a:br>
            <a:br>
              <a:rPr lang="en-GB" sz="3100" dirty="0">
                <a:solidFill>
                  <a:schemeClr val="tx1"/>
                </a:solidFill>
              </a:rPr>
            </a:br>
            <a:br>
              <a:rPr lang="en-GB" sz="3100" dirty="0">
                <a:solidFill>
                  <a:schemeClr val="tx1"/>
                </a:solidFill>
              </a:rPr>
            </a:br>
            <a:br>
              <a:rPr lang="en-GB" sz="3100" dirty="0">
                <a:solidFill>
                  <a:schemeClr val="tx1"/>
                </a:solidFill>
              </a:rPr>
            </a:br>
            <a:br>
              <a:rPr lang="en-GB" sz="3100" dirty="0">
                <a:solidFill>
                  <a:schemeClr val="tx1"/>
                </a:solidFill>
              </a:rPr>
            </a:br>
            <a:br>
              <a:rPr lang="en-GB" sz="3100" dirty="0">
                <a:solidFill>
                  <a:schemeClr val="tx1"/>
                </a:solidFill>
              </a:rPr>
            </a:br>
            <a:br>
              <a:rPr lang="en-GB" sz="3100" dirty="0">
                <a:solidFill>
                  <a:schemeClr val="tx1"/>
                </a:solidFill>
              </a:rPr>
            </a:br>
            <a:br>
              <a:rPr lang="en-GB" sz="3100" dirty="0">
                <a:solidFill>
                  <a:schemeClr val="tx1"/>
                </a:solidFill>
              </a:rPr>
            </a:br>
            <a:br>
              <a:rPr lang="en-GB" dirty="0">
                <a:solidFill>
                  <a:schemeClr val="tx1"/>
                </a:solidFill>
              </a:rPr>
            </a:br>
            <a:endParaRPr lang="en-GB" dirty="0"/>
          </a:p>
        </p:txBody>
      </p:sp>
      <p:pic>
        <p:nvPicPr>
          <p:cNvPr id="3" name="Picture 2">
            <a:extLst>
              <a:ext uri="{FF2B5EF4-FFF2-40B4-BE49-F238E27FC236}">
                <a16:creationId xmlns:a16="http://schemas.microsoft.com/office/drawing/2014/main" id="{85D2B150-16A0-4095-8491-B4677B2728DD}"/>
              </a:ext>
            </a:extLst>
          </p:cNvPr>
          <p:cNvPicPr>
            <a:picLocks noChangeAspect="1"/>
          </p:cNvPicPr>
          <p:nvPr/>
        </p:nvPicPr>
        <p:blipFill rotWithShape="1">
          <a:blip r:embed="rId2"/>
          <a:srcRect l="59430" t="17047" r="2120" b="9704"/>
          <a:stretch/>
        </p:blipFill>
        <p:spPr>
          <a:xfrm>
            <a:off x="6898481" y="1646406"/>
            <a:ext cx="4687747" cy="5023414"/>
          </a:xfrm>
          <a:prstGeom prst="rect">
            <a:avLst/>
          </a:prstGeom>
        </p:spPr>
      </p:pic>
    </p:spTree>
    <p:extLst>
      <p:ext uri="{BB962C8B-B14F-4D97-AF65-F5344CB8AC3E}">
        <p14:creationId xmlns:p14="http://schemas.microsoft.com/office/powerpoint/2010/main" val="1920704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990" y="1419496"/>
            <a:ext cx="9444566" cy="6226630"/>
          </a:xfrm>
        </p:spPr>
        <p:txBody>
          <a:bodyPr>
            <a:normAutofit fontScale="90000"/>
          </a:bodyPr>
          <a:lstStyle/>
          <a:p>
            <a:br>
              <a:rPr lang="en-GB" dirty="0"/>
            </a:br>
            <a:r>
              <a:rPr lang="en-GB" dirty="0"/>
              <a:t>General reminders</a:t>
            </a:r>
            <a:br>
              <a:rPr lang="en-GB" dirty="0"/>
            </a:br>
            <a:br>
              <a:rPr lang="en-GB" dirty="0"/>
            </a:br>
            <a:r>
              <a:rPr lang="en-GB" sz="3600" dirty="0">
                <a:solidFill>
                  <a:schemeClr val="tx1"/>
                </a:solidFill>
              </a:rPr>
              <a:t>* Please ensure all uniform is clearly named.</a:t>
            </a:r>
            <a:br>
              <a:rPr lang="en-GB" sz="3600" dirty="0">
                <a:solidFill>
                  <a:schemeClr val="tx1"/>
                </a:solidFill>
              </a:rPr>
            </a:br>
            <a:r>
              <a:rPr lang="en-US" sz="3600" dirty="0">
                <a:solidFill>
                  <a:schemeClr val="tx1"/>
                </a:solidFill>
              </a:rPr>
              <a:t>Name tapes are particularly useful</a:t>
            </a:r>
            <a:br>
              <a:rPr lang="en-US" sz="3600" dirty="0">
                <a:solidFill>
                  <a:schemeClr val="tx1"/>
                </a:solidFill>
              </a:rPr>
            </a:br>
            <a:r>
              <a:rPr lang="en-US" sz="3600" dirty="0">
                <a:solidFill>
                  <a:schemeClr val="tx1"/>
                </a:solidFill>
              </a:rPr>
              <a:t>as handwritten names rub off in the wash.</a:t>
            </a:r>
            <a:br>
              <a:rPr lang="en-US" sz="3600" dirty="0">
                <a:solidFill>
                  <a:schemeClr val="tx1"/>
                </a:solidFill>
              </a:rPr>
            </a:br>
            <a:br>
              <a:rPr lang="en-GB" sz="3600" dirty="0">
                <a:solidFill>
                  <a:schemeClr val="tx1"/>
                </a:solidFill>
              </a:rPr>
            </a:br>
            <a:r>
              <a:rPr lang="en-GB" sz="3600" dirty="0">
                <a:solidFill>
                  <a:schemeClr val="tx1"/>
                </a:solidFill>
              </a:rPr>
              <a:t>*</a:t>
            </a:r>
            <a:r>
              <a:rPr lang="en-US" sz="3600" dirty="0">
                <a:solidFill>
                  <a:schemeClr val="tx1"/>
                </a:solidFill>
              </a:rPr>
              <a:t>A reusable </a:t>
            </a:r>
            <a:r>
              <a:rPr lang="en-US" sz="3600" b="1" dirty="0">
                <a:solidFill>
                  <a:schemeClr val="tx1"/>
                </a:solidFill>
              </a:rPr>
              <a:t>water bottle </a:t>
            </a:r>
            <a:r>
              <a:rPr lang="en-US" sz="3600" dirty="0">
                <a:solidFill>
                  <a:schemeClr val="tx1"/>
                </a:solidFill>
              </a:rPr>
              <a:t>should be named and brought into school daily for your child. Please ensure that it contains </a:t>
            </a:r>
            <a:r>
              <a:rPr lang="en-US" sz="3600" b="1" dirty="0">
                <a:solidFill>
                  <a:schemeClr val="tx1"/>
                </a:solidFill>
              </a:rPr>
              <a:t>only water </a:t>
            </a:r>
            <a:r>
              <a:rPr lang="en-US" sz="3600" dirty="0">
                <a:solidFill>
                  <a:schemeClr val="tx1"/>
                </a:solidFill>
              </a:rPr>
              <a:t>not juice or other drinks.</a:t>
            </a:r>
            <a:br>
              <a:rPr lang="en-US" sz="3600" dirty="0">
                <a:solidFill>
                  <a:schemeClr val="tx1"/>
                </a:solidFill>
              </a:rPr>
            </a:br>
            <a:br>
              <a:rPr lang="en-US" sz="3600" dirty="0">
                <a:solidFill>
                  <a:schemeClr val="tx1"/>
                </a:solidFill>
              </a:rPr>
            </a:br>
            <a:r>
              <a:rPr lang="en-GB" sz="3600" dirty="0">
                <a:solidFill>
                  <a:schemeClr val="tx1"/>
                </a:solidFill>
              </a:rPr>
              <a:t>* Please let us know if your child is being picked up by someone who does not usually pick up.</a:t>
            </a:r>
            <a:br>
              <a:rPr lang="en-GB" sz="3600" dirty="0"/>
            </a:br>
            <a:br>
              <a:rPr lang="en-GB" sz="3600" dirty="0">
                <a:solidFill>
                  <a:schemeClr val="tx1"/>
                </a:solidFill>
              </a:rPr>
            </a:br>
            <a:br>
              <a:rPr lang="en-GB" sz="3600" dirty="0">
                <a:solidFill>
                  <a:schemeClr val="tx1"/>
                </a:solidFill>
              </a:rPr>
            </a:br>
            <a:br>
              <a:rPr lang="en-GB" sz="3600" dirty="0">
                <a:solidFill>
                  <a:schemeClr val="tx1"/>
                </a:solidFill>
              </a:rPr>
            </a:br>
            <a:br>
              <a:rPr lang="en-GB" sz="3600" dirty="0">
                <a:solidFill>
                  <a:schemeClr val="tx1"/>
                </a:solidFill>
              </a:rPr>
            </a:br>
            <a:br>
              <a:rPr lang="en-GB" sz="3600" dirty="0">
                <a:solidFill>
                  <a:schemeClr val="tx1"/>
                </a:solidFill>
              </a:rPr>
            </a:br>
            <a:endParaRPr lang="en-GB" sz="4000" dirty="0"/>
          </a:p>
        </p:txBody>
      </p:sp>
    </p:spTree>
    <p:extLst>
      <p:ext uri="{BB962C8B-B14F-4D97-AF65-F5344CB8AC3E}">
        <p14:creationId xmlns:p14="http://schemas.microsoft.com/office/powerpoint/2010/main" val="2782220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201" y="3764131"/>
            <a:ext cx="9444566" cy="4691891"/>
          </a:xfrm>
        </p:spPr>
        <p:txBody>
          <a:bodyPr>
            <a:normAutofit fontScale="90000"/>
          </a:bodyPr>
          <a:lstStyle/>
          <a:p>
            <a:br>
              <a:rPr lang="en-GB" dirty="0"/>
            </a:br>
            <a:br>
              <a:rPr lang="en-GB" dirty="0"/>
            </a:br>
            <a:r>
              <a:rPr lang="en-GB" sz="3600" u="sng" dirty="0">
                <a:solidFill>
                  <a:schemeClr val="tx1"/>
                </a:solidFill>
              </a:rPr>
              <a:t>PE</a:t>
            </a:r>
            <a:br>
              <a:rPr lang="en-GB" sz="3600" dirty="0"/>
            </a:br>
            <a:r>
              <a:rPr lang="en-US" sz="3600" dirty="0">
                <a:solidFill>
                  <a:schemeClr val="tx1"/>
                </a:solidFill>
              </a:rPr>
              <a:t>PE lessons take place on Mondays with a PE coach and class teacher.</a:t>
            </a:r>
            <a:br>
              <a:rPr lang="en-US" sz="3600" dirty="0">
                <a:solidFill>
                  <a:schemeClr val="tx1"/>
                </a:solidFill>
              </a:rPr>
            </a:br>
            <a:r>
              <a:rPr lang="en-US" sz="3600" dirty="0"/>
              <a:t>Children to come into school on Mondays in their PE kits.</a:t>
            </a:r>
            <a:br>
              <a:rPr lang="en-US" sz="3600" dirty="0"/>
            </a:br>
            <a:br>
              <a:rPr lang="en-US" sz="3600" dirty="0"/>
            </a:br>
            <a:r>
              <a:rPr lang="en-US" sz="3600" b="1" u="sng" dirty="0">
                <a:solidFill>
                  <a:schemeClr val="tx1"/>
                </a:solidFill>
              </a:rPr>
              <a:t>Earrings</a:t>
            </a:r>
            <a:r>
              <a:rPr lang="en-US" sz="3600" dirty="0">
                <a:solidFill>
                  <a:schemeClr val="tx1"/>
                </a:solidFill>
              </a:rPr>
              <a:t> – Please ensure that you are only wearing small studs to school if you have your ears pierced. </a:t>
            </a:r>
            <a:r>
              <a:rPr lang="en-US" sz="3600" dirty="0"/>
              <a:t>Make sure your earrings are taped up or taken out ready for your PE days.</a:t>
            </a:r>
            <a:br>
              <a:rPr lang="en-GB" dirty="0"/>
            </a:br>
            <a:br>
              <a:rPr lang="en-US" sz="3600" dirty="0">
                <a:solidFill>
                  <a:schemeClr val="tx1"/>
                </a:solidFill>
              </a:rPr>
            </a:br>
            <a:r>
              <a:rPr lang="en-US" sz="3600" dirty="0">
                <a:solidFill>
                  <a:schemeClr val="tx1"/>
                </a:solidFill>
              </a:rPr>
              <a:t> </a:t>
            </a:r>
            <a:br>
              <a:rPr lang="en-US" sz="3600" dirty="0">
                <a:solidFill>
                  <a:schemeClr val="tx1"/>
                </a:solidFill>
              </a:rPr>
            </a:br>
            <a:br>
              <a:rPr lang="en-US" sz="3600" dirty="0">
                <a:solidFill>
                  <a:schemeClr val="tx1"/>
                </a:solidFill>
              </a:rPr>
            </a:br>
            <a:br>
              <a:rPr lang="en-US" sz="3600" dirty="0">
                <a:solidFill>
                  <a:schemeClr val="tx1"/>
                </a:solidFill>
              </a:rPr>
            </a:br>
            <a:br>
              <a:rPr lang="en-US" sz="3600" dirty="0"/>
            </a:br>
            <a:br>
              <a:rPr lang="en-GB" sz="3600" dirty="0">
                <a:solidFill>
                  <a:schemeClr val="tx1"/>
                </a:solidFill>
              </a:rPr>
            </a:br>
            <a:br>
              <a:rPr lang="en-GB" sz="3600" dirty="0">
                <a:solidFill>
                  <a:schemeClr val="tx1"/>
                </a:solidFill>
              </a:rPr>
            </a:br>
            <a:br>
              <a:rPr lang="en-GB" sz="3600" dirty="0">
                <a:solidFill>
                  <a:schemeClr val="tx1"/>
                </a:solidFill>
              </a:rPr>
            </a:br>
            <a:br>
              <a:rPr lang="en-GB" sz="3600" dirty="0">
                <a:solidFill>
                  <a:schemeClr val="tx1"/>
                </a:solidFill>
              </a:rPr>
            </a:br>
            <a:br>
              <a:rPr lang="en-GB" sz="3600" dirty="0">
                <a:solidFill>
                  <a:schemeClr val="tx1"/>
                </a:solidFill>
              </a:rPr>
            </a:br>
            <a:br>
              <a:rPr lang="en-GB" sz="3600" dirty="0">
                <a:solidFill>
                  <a:schemeClr val="tx1"/>
                </a:solidFill>
              </a:rPr>
            </a:br>
            <a:br>
              <a:rPr lang="en-GB" sz="3600" dirty="0">
                <a:solidFill>
                  <a:schemeClr val="tx1"/>
                </a:solidFill>
              </a:rPr>
            </a:br>
            <a:br>
              <a:rPr lang="en-GB" sz="3600" dirty="0">
                <a:solidFill>
                  <a:schemeClr val="tx1"/>
                </a:solidFill>
              </a:rPr>
            </a:br>
            <a:endParaRPr lang="en-GB" sz="4000" dirty="0"/>
          </a:p>
        </p:txBody>
      </p:sp>
    </p:spTree>
    <p:extLst>
      <p:ext uri="{BB962C8B-B14F-4D97-AF65-F5344CB8AC3E}">
        <p14:creationId xmlns:p14="http://schemas.microsoft.com/office/powerpoint/2010/main" val="32077521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School website </a:t>
            </a:r>
          </a:p>
        </p:txBody>
      </p:sp>
      <p:pic>
        <p:nvPicPr>
          <p:cNvPr id="3" name="Picture 2">
            <a:extLst>
              <a:ext uri="{FF2B5EF4-FFF2-40B4-BE49-F238E27FC236}">
                <a16:creationId xmlns:a16="http://schemas.microsoft.com/office/drawing/2014/main" id="{805ABA01-8FEA-4087-9931-2889BD562601}"/>
              </a:ext>
            </a:extLst>
          </p:cNvPr>
          <p:cNvPicPr>
            <a:picLocks noChangeAspect="1"/>
          </p:cNvPicPr>
          <p:nvPr/>
        </p:nvPicPr>
        <p:blipFill rotWithShape="1">
          <a:blip r:embed="rId2"/>
          <a:srcRect r="29087"/>
          <a:stretch/>
        </p:blipFill>
        <p:spPr>
          <a:xfrm>
            <a:off x="522882" y="1886688"/>
            <a:ext cx="2384555" cy="1779877"/>
          </a:xfrm>
          <a:prstGeom prst="rect">
            <a:avLst/>
          </a:prstGeom>
        </p:spPr>
      </p:pic>
      <p:sp>
        <p:nvSpPr>
          <p:cNvPr id="4" name="Rectangle 3">
            <a:extLst>
              <a:ext uri="{FF2B5EF4-FFF2-40B4-BE49-F238E27FC236}">
                <a16:creationId xmlns:a16="http://schemas.microsoft.com/office/drawing/2014/main" id="{A278B24A-ECCE-4C5F-B6BB-401A57D36314}"/>
              </a:ext>
            </a:extLst>
          </p:cNvPr>
          <p:cNvSpPr/>
          <p:nvPr/>
        </p:nvSpPr>
        <p:spPr>
          <a:xfrm>
            <a:off x="4174309" y="832606"/>
            <a:ext cx="5331524" cy="369332"/>
          </a:xfrm>
          <a:prstGeom prst="rect">
            <a:avLst/>
          </a:prstGeom>
        </p:spPr>
        <p:txBody>
          <a:bodyPr wrap="none">
            <a:spAutoFit/>
          </a:bodyPr>
          <a:lstStyle/>
          <a:p>
            <a:r>
              <a:rPr lang="en-GB" dirty="0"/>
              <a:t>https://www.st-bartholomewsrc-pri.kent.sch.uk/</a:t>
            </a:r>
          </a:p>
        </p:txBody>
      </p:sp>
      <p:pic>
        <p:nvPicPr>
          <p:cNvPr id="5" name="Picture 4">
            <a:extLst>
              <a:ext uri="{FF2B5EF4-FFF2-40B4-BE49-F238E27FC236}">
                <a16:creationId xmlns:a16="http://schemas.microsoft.com/office/drawing/2014/main" id="{A9F0CF54-4160-47BC-87CD-72308EC296CF}"/>
              </a:ext>
            </a:extLst>
          </p:cNvPr>
          <p:cNvPicPr>
            <a:picLocks noChangeAspect="1"/>
          </p:cNvPicPr>
          <p:nvPr/>
        </p:nvPicPr>
        <p:blipFill>
          <a:blip r:embed="rId3"/>
          <a:stretch>
            <a:fillRect/>
          </a:stretch>
        </p:blipFill>
        <p:spPr>
          <a:xfrm>
            <a:off x="4353531" y="1270000"/>
            <a:ext cx="4130398" cy="5502117"/>
          </a:xfrm>
          <a:prstGeom prst="rect">
            <a:avLst/>
          </a:prstGeom>
        </p:spPr>
      </p:pic>
    </p:spTree>
    <p:extLst>
      <p:ext uri="{BB962C8B-B14F-4D97-AF65-F5344CB8AC3E}">
        <p14:creationId xmlns:p14="http://schemas.microsoft.com/office/powerpoint/2010/main" val="5419690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E5690-FA1E-4FC5-8271-005DFF58547E}"/>
              </a:ext>
            </a:extLst>
          </p:cNvPr>
          <p:cNvSpPr>
            <a:spLocks noGrp="1"/>
          </p:cNvSpPr>
          <p:nvPr>
            <p:ph type="title"/>
          </p:nvPr>
        </p:nvSpPr>
        <p:spPr/>
        <p:txBody>
          <a:bodyPr>
            <a:normAutofit fontScale="90000"/>
          </a:bodyPr>
          <a:lstStyle/>
          <a:p>
            <a:r>
              <a:rPr lang="en-GB" dirty="0"/>
              <a:t>Communication</a:t>
            </a:r>
            <a:br>
              <a:rPr lang="en-GB" dirty="0"/>
            </a:br>
            <a:br>
              <a:rPr lang="en-GB" dirty="0"/>
            </a:br>
            <a:endParaRPr lang="en-GB" dirty="0"/>
          </a:p>
        </p:txBody>
      </p:sp>
      <p:sp>
        <p:nvSpPr>
          <p:cNvPr id="3" name="TextBox 2">
            <a:extLst>
              <a:ext uri="{FF2B5EF4-FFF2-40B4-BE49-F238E27FC236}">
                <a16:creationId xmlns:a16="http://schemas.microsoft.com/office/drawing/2014/main" id="{C841CD89-76FB-4AA2-84F8-FFDD256D2388}"/>
              </a:ext>
            </a:extLst>
          </p:cNvPr>
          <p:cNvSpPr txBox="1"/>
          <p:nvPr/>
        </p:nvSpPr>
        <p:spPr>
          <a:xfrm>
            <a:off x="168676" y="2139518"/>
            <a:ext cx="11628504" cy="2585323"/>
          </a:xfrm>
          <a:prstGeom prst="rect">
            <a:avLst/>
          </a:prstGeom>
          <a:noFill/>
        </p:spPr>
        <p:txBody>
          <a:bodyPr wrap="none" rtlCol="0">
            <a:spAutoFit/>
          </a:bodyPr>
          <a:lstStyle/>
          <a:p>
            <a:r>
              <a:rPr lang="en-GB" dirty="0"/>
              <a:t>Please feel free to speak to me about any questions or concerns that you may have. </a:t>
            </a:r>
          </a:p>
          <a:p>
            <a:r>
              <a:rPr lang="en-GB" dirty="0"/>
              <a:t>The best time for this is immediately after school when most of the children in the class have been dismissed.</a:t>
            </a:r>
          </a:p>
          <a:p>
            <a:endParaRPr lang="en-GB" dirty="0"/>
          </a:p>
          <a:p>
            <a:endParaRPr lang="en-GB" dirty="0"/>
          </a:p>
          <a:p>
            <a:endParaRPr lang="en-GB" dirty="0"/>
          </a:p>
          <a:p>
            <a:endParaRPr lang="en-GB" dirty="0"/>
          </a:p>
          <a:p>
            <a:endParaRPr lang="en-GB" dirty="0"/>
          </a:p>
          <a:p>
            <a:r>
              <a:rPr lang="en-GB" dirty="0"/>
              <a:t> Alternatively, there is a class email address which I will endeavour to check regularly:</a:t>
            </a:r>
          </a:p>
          <a:p>
            <a:endParaRPr lang="en-GB" dirty="0"/>
          </a:p>
        </p:txBody>
      </p:sp>
      <p:sp>
        <p:nvSpPr>
          <p:cNvPr id="4" name="Rectangle 3">
            <a:extLst>
              <a:ext uri="{FF2B5EF4-FFF2-40B4-BE49-F238E27FC236}">
                <a16:creationId xmlns:a16="http://schemas.microsoft.com/office/drawing/2014/main" id="{0695A5B4-5A2F-476E-9463-378BDE4EF241}"/>
              </a:ext>
            </a:extLst>
          </p:cNvPr>
          <p:cNvSpPr/>
          <p:nvPr/>
        </p:nvSpPr>
        <p:spPr>
          <a:xfrm>
            <a:off x="809082" y="4467153"/>
            <a:ext cx="6096000" cy="646331"/>
          </a:xfrm>
          <a:prstGeom prst="rect">
            <a:avLst/>
          </a:prstGeom>
        </p:spPr>
        <p:txBody>
          <a:bodyPr>
            <a:spAutoFit/>
          </a:bodyPr>
          <a:lstStyle/>
          <a:p>
            <a:br>
              <a:rPr lang="en-GB" dirty="0"/>
            </a:br>
            <a:r>
              <a:rPr lang="en-GB" dirty="0">
                <a:hlinkClick r:id="rId2"/>
              </a:rPr>
              <a:t>stpeter@st-bartholomewsrc-pri.kent.sch.uk</a:t>
            </a:r>
            <a:r>
              <a:rPr lang="en-GB" dirty="0"/>
              <a:t> </a:t>
            </a:r>
          </a:p>
        </p:txBody>
      </p:sp>
    </p:spTree>
    <p:extLst>
      <p:ext uri="{BB962C8B-B14F-4D97-AF65-F5344CB8AC3E}">
        <p14:creationId xmlns:p14="http://schemas.microsoft.com/office/powerpoint/2010/main" val="5762376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preview">
            <a:extLst>
              <a:ext uri="{FF2B5EF4-FFF2-40B4-BE49-F238E27FC236}">
                <a16:creationId xmlns:a16="http://schemas.microsoft.com/office/drawing/2014/main" id="{4A874113-36AC-4230-A402-0E364EACAC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285" y="1100830"/>
            <a:ext cx="9219287" cy="557517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BD39ED1-1598-4052-871D-10BFDFD28A9B}"/>
              </a:ext>
            </a:extLst>
          </p:cNvPr>
          <p:cNvSpPr/>
          <p:nvPr/>
        </p:nvSpPr>
        <p:spPr>
          <a:xfrm>
            <a:off x="1875365" y="359091"/>
            <a:ext cx="1569660" cy="369332"/>
          </a:xfrm>
          <a:prstGeom prst="rect">
            <a:avLst/>
          </a:prstGeom>
        </p:spPr>
        <p:txBody>
          <a:bodyPr wrap="none">
            <a:spAutoFit/>
          </a:bodyPr>
          <a:lstStyle/>
          <a:p>
            <a:r>
              <a:rPr lang="en-GB" dirty="0">
                <a:latin typeface="Arial" panose="020B0604020202020204" pitchFamily="34" charset="0"/>
                <a:ea typeface="Calibri" panose="020F0502020204030204" pitchFamily="34" charset="0"/>
              </a:rPr>
              <a:t>Online Safety</a:t>
            </a:r>
            <a:endParaRPr lang="en-GB" dirty="0"/>
          </a:p>
        </p:txBody>
      </p:sp>
    </p:spTree>
    <p:extLst>
      <p:ext uri="{BB962C8B-B14F-4D97-AF65-F5344CB8AC3E}">
        <p14:creationId xmlns:p14="http://schemas.microsoft.com/office/powerpoint/2010/main" val="6084346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dirty="0"/>
              <a:t>Thank you for coming and listening</a:t>
            </a:r>
            <a:endParaRPr lang="en-GB" sz="6000" dirty="0"/>
          </a:p>
        </p:txBody>
      </p:sp>
    </p:spTree>
    <p:extLst>
      <p:ext uri="{BB962C8B-B14F-4D97-AF65-F5344CB8AC3E}">
        <p14:creationId xmlns:p14="http://schemas.microsoft.com/office/powerpoint/2010/main" val="198344293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8616</TotalTime>
  <Words>828</Words>
  <Application>Microsoft Macintosh PowerPoint</Application>
  <PresentationFormat>Widescreen</PresentationFormat>
  <Paragraphs>35</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Trebuchet MS</vt:lpstr>
      <vt:lpstr>Wingdings 3</vt:lpstr>
      <vt:lpstr>Facet</vt:lpstr>
      <vt:lpstr>Meet the Teacher St Peter’s Class</vt:lpstr>
      <vt:lpstr>Staff working with St Peter’s class:   * Mrs Kaszycka – class teacher   * Mrs Medhurst- teaching assistant   </vt:lpstr>
      <vt:lpstr>PowerPoint Presentation</vt:lpstr>
      <vt:lpstr>PowerPoint Presentation</vt:lpstr>
      <vt:lpstr>Weekly timetable </vt:lpstr>
      <vt:lpstr>Some of the books that we will be covering this year</vt:lpstr>
      <vt:lpstr>Phonics   St Bartholomew’s has chosen Little Wandle Letters and Sounds Revised as our systematic, synthetic phonics (SSP) programme to teach early reading and spelling.    Daily, whole class phonics lessons.  Daily interventions.      </vt:lpstr>
      <vt:lpstr>All Year 1 children undertake Phonics Screening in June 2027.  Meeting about the Phonics Screening will be at the beginning of Term 3.</vt:lpstr>
      <vt:lpstr>Reading at home    Reading at home is extremely important and will really help your child. Please read with your child at least 10-15 minutes each day. Questioning about the book will help to develop their understanding and comprehension skills. Reading directly impacts on writing and quality of vocabulary used.   Children’s books will be changed once a week. Children have been allocated a changing day – they need to bring their books in on that day. If the books are not handed in they will not be changed as we have very little time to change them through the week.  Please ensure there is a comment to let us know the books have been read.  We will not be reading this book with your child in school. We hear children read other books at school 3x a week and these will not be noted in their reading records.    </vt:lpstr>
      <vt:lpstr>Reading at school  We use assessment to match your child the right level of book.   A group reading session with a member of staff is 3 times a week. Books follow the programme ‘Little Wandle’.     </vt:lpstr>
      <vt:lpstr>PowerPoint Presentation</vt:lpstr>
      <vt:lpstr>Rewards * Verbal praise from teacher, another adult, head or deputy head * Good to be Green  * Hot Chocolate Friday * CST cup * House points * Headteacher award * Stickers * Table Points * Golden time   </vt:lpstr>
      <vt:lpstr>Homework  * Set on a Friday and due back in on the following Wednesday.  * Homework includes a letter explaining homework tasks along with any notices.   * Maths and English piece of work every week. On occasions, a cross-curricular focus may also be set.  * Homework needs to be their independent work.  </vt:lpstr>
      <vt:lpstr>Maths Homework</vt:lpstr>
      <vt:lpstr>Other resources to support learning  from home * Purple Mash  LOG IN DETAILS WILL BE ATTACHED TO READING RECORDS BOOKS.   </vt:lpstr>
      <vt:lpstr>Other resources to support learning from home  * 1 minute maths app by White Rose           </vt:lpstr>
      <vt:lpstr> General reminders  * Please ensure all uniform is clearly named. Name tapes are particularly useful as handwritten names rub off in the wash.  *A reusable water bottle should be named and brought into school daily for your child. Please ensure that it contains only water not juice or other drinks.  * Please let us know if your child is being picked up by someone who does not usually pick up.      </vt:lpstr>
      <vt:lpstr>  PE PE lessons take place on Mondays with a PE coach and class teacher. Children to come into school on Mondays in their PE kits.  Earrings – Please ensure that you are only wearing small studs to school if you have your ears pierced. Make sure your earrings are taped up or taken out ready for your PE days.               </vt:lpstr>
      <vt:lpstr>School website </vt:lpstr>
      <vt:lpstr>Communication  </vt:lpstr>
      <vt:lpstr>PowerPoint Presentation</vt:lpstr>
      <vt:lpstr>Thank you for coming and listening</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teachers!</dc:title>
  <dc:creator>Teacher</dc:creator>
  <cp:lastModifiedBy>GIOVANNA MCRAE</cp:lastModifiedBy>
  <cp:revision>98</cp:revision>
  <cp:lastPrinted>2021-09-09T13:51:11Z</cp:lastPrinted>
  <dcterms:created xsi:type="dcterms:W3CDTF">2021-08-31T11:40:48Z</dcterms:created>
  <dcterms:modified xsi:type="dcterms:W3CDTF">2026-09-22T15:19:24Z</dcterms:modified>
</cp:coreProperties>
</file>